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4"/>
  </p:notesMasterIdLst>
  <p:sldIdLst>
    <p:sldId id="311" r:id="rId2"/>
    <p:sldId id="318" r:id="rId3"/>
    <p:sldId id="300" r:id="rId4"/>
    <p:sldId id="348" r:id="rId5"/>
    <p:sldId id="349" r:id="rId6"/>
    <p:sldId id="350" r:id="rId7"/>
    <p:sldId id="351" r:id="rId8"/>
    <p:sldId id="352" r:id="rId9"/>
    <p:sldId id="346" r:id="rId10"/>
    <p:sldId id="347" r:id="rId11"/>
    <p:sldId id="342" r:id="rId12"/>
    <p:sldId id="343" r:id="rId13"/>
    <p:sldId id="344" r:id="rId14"/>
    <p:sldId id="345" r:id="rId15"/>
    <p:sldId id="353" r:id="rId16"/>
    <p:sldId id="354" r:id="rId17"/>
    <p:sldId id="320" r:id="rId18"/>
    <p:sldId id="289" r:id="rId19"/>
    <p:sldId id="340" r:id="rId20"/>
    <p:sldId id="341" r:id="rId21"/>
    <p:sldId id="283" r:id="rId22"/>
    <p:sldId id="325" r:id="rId23"/>
  </p:sldIdLst>
  <p:sldSz cx="9144000" cy="6858000" type="screen4x3"/>
  <p:notesSz cx="6742113"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ONIER, Helene  (CA-CIB)" initials="GH" lastIdx="14" clrIdx="0"/>
  <p:cmAuthor id="1" name="RANAIVO RALAMBOZAFY" initials="TR" lastIdx="1" clrIdx="1"/>
  <p:cmAuthor id="2" name="Florent" initials="F"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B531"/>
    <a:srgbClr val="CA0692"/>
    <a:srgbClr val="AF057E"/>
    <a:srgbClr val="E70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06" autoAdjust="0"/>
    <p:restoredTop sz="94660"/>
  </p:normalViewPr>
  <p:slideViewPr>
    <p:cSldViewPr>
      <p:cViewPr>
        <p:scale>
          <a:sx n="100" d="100"/>
          <a:sy n="100" d="100"/>
        </p:scale>
        <p:origin x="678" y="-16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oleObject" Target="file:///\\ad-its\dfs\HOMEDIRS\AMUNDI\bernada\Desktop\asso\2019-2020\ag\synth&#232;se%20dons%20et%20co&#251;ts%202019-20.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b="0" dirty="0">
                <a:solidFill>
                  <a:srgbClr val="92D050"/>
                </a:solidFill>
                <a:latin typeface="Bell MT" panose="02020503060305020303" pitchFamily="18" charset="0"/>
              </a:rPr>
              <a:t>Ressources</a:t>
            </a:r>
            <a:r>
              <a:rPr lang="fr-FR" b="0" baseline="0" dirty="0">
                <a:solidFill>
                  <a:srgbClr val="92D050"/>
                </a:solidFill>
                <a:latin typeface="Bell MT" panose="02020503060305020303" pitchFamily="18" charset="0"/>
              </a:rPr>
              <a:t> (11 730 €) </a:t>
            </a:r>
            <a:r>
              <a:rPr lang="fr-FR" baseline="0" dirty="0">
                <a:solidFill>
                  <a:srgbClr val="92D050"/>
                </a:solidFill>
                <a:latin typeface="Bell MT" panose="02020503060305020303" pitchFamily="18" charset="0"/>
              </a:rPr>
              <a:t>/</a:t>
            </a:r>
            <a:r>
              <a:rPr lang="fr-FR" b="0" i="1" baseline="0" dirty="0">
                <a:solidFill>
                  <a:schemeClr val="accent5"/>
                </a:solidFill>
                <a:latin typeface="Bell MT" panose="02020503060305020303" pitchFamily="18" charset="0"/>
              </a:rPr>
              <a:t>Sources (€11 730)</a:t>
            </a:r>
            <a:endParaRPr lang="fr-FR" b="0" i="1" dirty="0">
              <a:solidFill>
                <a:schemeClr val="accent5"/>
              </a:solidFill>
              <a:latin typeface="Bell MT" panose="02020503060305020303" pitchFamily="18" charset="0"/>
            </a:endParaRPr>
          </a:p>
        </c:rich>
      </c:tx>
      <c:layout>
        <c:manualLayout>
          <c:xMode val="edge"/>
          <c:yMode val="edge"/>
          <c:x val="0.26814861686934455"/>
          <c:y val="2.1390374331550801E-2"/>
        </c:manualLayout>
      </c:layout>
      <c:overlay val="0"/>
    </c:title>
    <c:autoTitleDeleted val="0"/>
    <c:plotArea>
      <c:layout/>
      <c:barChart>
        <c:barDir val="col"/>
        <c:grouping val="stacked"/>
        <c:varyColors val="0"/>
        <c:ser>
          <c:idx val="0"/>
          <c:order val="0"/>
          <c:tx>
            <c:strRef>
              <c:f>'synthèse dons'!$A$2</c:f>
              <c:strCache>
                <c:ptCount val="1"/>
                <c:pt idx="0">
                  <c:v>Dons exceptionnels de AFOFA / Extraordinary donation from AFOFA</c:v>
                </c:pt>
              </c:strCache>
            </c:strRef>
          </c:tx>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6-5863-4084-A266-2A299A272929}"/>
                </c:ext>
              </c:extLst>
            </c:dLbl>
            <c:dLbl>
              <c:idx val="1"/>
              <c:delete val="1"/>
              <c:extLst>
                <c:ext xmlns:c15="http://schemas.microsoft.com/office/drawing/2012/chart" uri="{CE6537A1-D6FC-4f65-9D91-7224C49458BB}"/>
                <c:ext xmlns:c16="http://schemas.microsoft.com/office/drawing/2014/chart" uri="{C3380CC4-5D6E-409C-BE32-E72D297353CC}">
                  <c16:uniqueId val="{00000015-5863-4084-A266-2A299A272929}"/>
                </c:ext>
              </c:extLst>
            </c:dLbl>
            <c:dLbl>
              <c:idx val="2"/>
              <c:delete val="1"/>
              <c:extLst>
                <c:ext xmlns:c15="http://schemas.microsoft.com/office/drawing/2012/chart" uri="{CE6537A1-D6FC-4f65-9D91-7224C49458BB}"/>
                <c:ext xmlns:c16="http://schemas.microsoft.com/office/drawing/2014/chart" uri="{C3380CC4-5D6E-409C-BE32-E72D297353CC}">
                  <c16:uniqueId val="{00000014-5863-4084-A266-2A299A272929}"/>
                </c:ext>
              </c:extLst>
            </c:dLbl>
            <c:dLbl>
              <c:idx val="3"/>
              <c:delete val="1"/>
              <c:extLst>
                <c:ext xmlns:c15="http://schemas.microsoft.com/office/drawing/2012/chart" uri="{CE6537A1-D6FC-4f65-9D91-7224C49458BB}"/>
                <c:ext xmlns:c16="http://schemas.microsoft.com/office/drawing/2014/chart" uri="{C3380CC4-5D6E-409C-BE32-E72D297353CC}">
                  <c16:uniqueId val="{00000011-5863-4084-A266-2A299A272929}"/>
                </c:ext>
              </c:extLst>
            </c:dLbl>
            <c:dLbl>
              <c:idx val="4"/>
              <c:delete val="1"/>
              <c:extLst>
                <c:ext xmlns:c15="http://schemas.microsoft.com/office/drawing/2012/chart" uri="{CE6537A1-D6FC-4f65-9D91-7224C49458BB}"/>
                <c:ext xmlns:c16="http://schemas.microsoft.com/office/drawing/2014/chart" uri="{C3380CC4-5D6E-409C-BE32-E72D297353CC}">
                  <c16:uniqueId val="{00000012-5863-4084-A266-2A299A272929}"/>
                </c:ext>
              </c:extLst>
            </c:dLbl>
            <c:dLbl>
              <c:idx val="5"/>
              <c:delete val="1"/>
              <c:extLst>
                <c:ext xmlns:c15="http://schemas.microsoft.com/office/drawing/2012/chart" uri="{CE6537A1-D6FC-4f65-9D91-7224C49458BB}"/>
                <c:ext xmlns:c16="http://schemas.microsoft.com/office/drawing/2014/chart" uri="{C3380CC4-5D6E-409C-BE32-E72D297353CC}">
                  <c16:uniqueId val="{00000013-5863-4084-A266-2A299A272929}"/>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'synthèse dons'!$B$1:$H$1</c:f>
              <c:strCache>
                <c:ptCount val="7"/>
                <c:pt idx="0">
                  <c:v>2013-14</c:v>
                </c:pt>
                <c:pt idx="1">
                  <c:v>2014-15</c:v>
                </c:pt>
                <c:pt idx="2">
                  <c:v>2015-16</c:v>
                </c:pt>
                <c:pt idx="3">
                  <c:v>2016-17</c:v>
                </c:pt>
                <c:pt idx="4">
                  <c:v>2017-18</c:v>
                </c:pt>
                <c:pt idx="5">
                  <c:v>2018-19</c:v>
                </c:pt>
                <c:pt idx="6">
                  <c:v>2019-20</c:v>
                </c:pt>
              </c:strCache>
            </c:strRef>
          </c:cat>
          <c:val>
            <c:numRef>
              <c:f>'synthèse dons'!$B$2:$H$2</c:f>
              <c:numCache>
                <c:formatCode>General</c:formatCode>
                <c:ptCount val="7"/>
                <c:pt idx="0">
                  <c:v>0</c:v>
                </c:pt>
                <c:pt idx="1">
                  <c:v>0</c:v>
                </c:pt>
                <c:pt idx="2">
                  <c:v>0</c:v>
                </c:pt>
                <c:pt idx="3">
                  <c:v>20000</c:v>
                </c:pt>
                <c:pt idx="4">
                  <c:v>0</c:v>
                </c:pt>
                <c:pt idx="5">
                  <c:v>0</c:v>
                </c:pt>
                <c:pt idx="6">
                  <c:v>0</c:v>
                </c:pt>
              </c:numCache>
            </c:numRef>
          </c:val>
          <c:extLst>
            <c:ext xmlns:c16="http://schemas.microsoft.com/office/drawing/2014/chart" uri="{C3380CC4-5D6E-409C-BE32-E72D297353CC}">
              <c16:uniqueId val="{00000000-A9BB-4C45-A88F-EC64CA9B14ED}"/>
            </c:ext>
          </c:extLst>
        </c:ser>
        <c:ser>
          <c:idx val="3"/>
          <c:order val="1"/>
          <c:tx>
            <c:strRef>
              <c:f>'synthèse dons'!$A$4</c:f>
              <c:strCache>
                <c:ptCount val="1"/>
                <c:pt idx="0">
                  <c:v>Entreprises privées / Private Companies</c:v>
                </c:pt>
              </c:strCache>
            </c:strRef>
          </c:tx>
          <c:spPr>
            <a:solidFill>
              <a:schemeClr val="accent3"/>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D-5863-4084-A266-2A299A272929}"/>
                </c:ext>
              </c:extLst>
            </c:dLbl>
            <c:dLbl>
              <c:idx val="1"/>
              <c:delete val="1"/>
              <c:extLst>
                <c:ext xmlns:c15="http://schemas.microsoft.com/office/drawing/2012/chart" uri="{CE6537A1-D6FC-4f65-9D91-7224C49458BB}"/>
                <c:ext xmlns:c16="http://schemas.microsoft.com/office/drawing/2014/chart" uri="{C3380CC4-5D6E-409C-BE32-E72D297353CC}">
                  <c16:uniqueId val="{0000000C-5863-4084-A266-2A299A272929}"/>
                </c:ext>
              </c:extLst>
            </c:dLbl>
            <c:dLbl>
              <c:idx val="2"/>
              <c:delete val="1"/>
              <c:extLst>
                <c:ext xmlns:c15="http://schemas.microsoft.com/office/drawing/2012/chart" uri="{CE6537A1-D6FC-4f65-9D91-7224C49458BB}"/>
                <c:ext xmlns:c16="http://schemas.microsoft.com/office/drawing/2014/chart" uri="{C3380CC4-5D6E-409C-BE32-E72D297353CC}">
                  <c16:uniqueId val="{0000000B-5863-4084-A266-2A299A272929}"/>
                </c:ext>
              </c:extLst>
            </c:dLbl>
            <c:dLbl>
              <c:idx val="3"/>
              <c:delete val="1"/>
              <c:extLst>
                <c:ext xmlns:c15="http://schemas.microsoft.com/office/drawing/2012/chart" uri="{CE6537A1-D6FC-4f65-9D91-7224C49458BB}"/>
                <c:ext xmlns:c16="http://schemas.microsoft.com/office/drawing/2014/chart" uri="{C3380CC4-5D6E-409C-BE32-E72D297353CC}">
                  <c16:uniqueId val="{00000008-5863-4084-A266-2A299A272929}"/>
                </c:ext>
              </c:extLst>
            </c:dLbl>
            <c:dLbl>
              <c:idx val="4"/>
              <c:delete val="1"/>
              <c:extLst>
                <c:ext xmlns:c15="http://schemas.microsoft.com/office/drawing/2012/chart" uri="{CE6537A1-D6FC-4f65-9D91-7224C49458BB}"/>
                <c:ext xmlns:c16="http://schemas.microsoft.com/office/drawing/2014/chart" uri="{C3380CC4-5D6E-409C-BE32-E72D297353CC}">
                  <c16:uniqueId val="{00000009-5863-4084-A266-2A299A272929}"/>
                </c:ext>
              </c:extLst>
            </c:dLbl>
            <c:dLbl>
              <c:idx val="5"/>
              <c:delete val="1"/>
              <c:extLst>
                <c:ext xmlns:c15="http://schemas.microsoft.com/office/drawing/2012/chart" uri="{CE6537A1-D6FC-4f65-9D91-7224C49458BB}"/>
                <c:ext xmlns:c16="http://schemas.microsoft.com/office/drawing/2014/chart" uri="{C3380CC4-5D6E-409C-BE32-E72D297353CC}">
                  <c16:uniqueId val="{0000000A-5863-4084-A266-2A299A272929}"/>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'synthèse dons'!$B$1:$H$1</c:f>
              <c:strCache>
                <c:ptCount val="7"/>
                <c:pt idx="0">
                  <c:v>2013-14</c:v>
                </c:pt>
                <c:pt idx="1">
                  <c:v>2014-15</c:v>
                </c:pt>
                <c:pt idx="2">
                  <c:v>2015-16</c:v>
                </c:pt>
                <c:pt idx="3">
                  <c:v>2016-17</c:v>
                </c:pt>
                <c:pt idx="4">
                  <c:v>2017-18</c:v>
                </c:pt>
                <c:pt idx="5">
                  <c:v>2018-19</c:v>
                </c:pt>
                <c:pt idx="6">
                  <c:v>2019-20</c:v>
                </c:pt>
              </c:strCache>
            </c:strRef>
          </c:cat>
          <c:val>
            <c:numRef>
              <c:f>'synthèse dons'!$B$4:$H$4</c:f>
              <c:numCache>
                <c:formatCode>General</c:formatCode>
                <c:ptCount val="7"/>
                <c:pt idx="0">
                  <c:v>3762</c:v>
                </c:pt>
                <c:pt idx="1">
                  <c:v>3519</c:v>
                </c:pt>
                <c:pt idx="2">
                  <c:v>6000</c:v>
                </c:pt>
                <c:pt idx="3">
                  <c:v>3000</c:v>
                </c:pt>
                <c:pt idx="4">
                  <c:v>6000</c:v>
                </c:pt>
                <c:pt idx="5">
                  <c:v>2927</c:v>
                </c:pt>
                <c:pt idx="6">
                  <c:v>6700</c:v>
                </c:pt>
              </c:numCache>
            </c:numRef>
          </c:val>
          <c:extLst>
            <c:ext xmlns:c16="http://schemas.microsoft.com/office/drawing/2014/chart" uri="{C3380CC4-5D6E-409C-BE32-E72D297353CC}">
              <c16:uniqueId val="{00000001-A9BB-4C45-A88F-EC64CA9B14ED}"/>
            </c:ext>
          </c:extLst>
        </c:ser>
        <c:ser>
          <c:idx val="4"/>
          <c:order val="2"/>
          <c:tx>
            <c:strRef>
              <c:f>'synthèse dons'!$A$5</c:f>
              <c:strCache>
                <c:ptCount val="1"/>
                <c:pt idx="0">
                  <c:v>"Opération chocolat"
</c:v>
                </c:pt>
              </c:strCache>
            </c:strRef>
          </c:tx>
          <c:spPr>
            <a:solidFill>
              <a:srgbClr val="C00000"/>
            </a:solidFill>
          </c:spPr>
          <c:invertIfNegative val="0"/>
          <c:dLbls>
            <c:delete val="1"/>
          </c:dLbls>
          <c:cat>
            <c:strRef>
              <c:f>'synthèse dons'!$B$1:$H$1</c:f>
              <c:strCache>
                <c:ptCount val="7"/>
                <c:pt idx="0">
                  <c:v>2013-14</c:v>
                </c:pt>
                <c:pt idx="1">
                  <c:v>2014-15</c:v>
                </c:pt>
                <c:pt idx="2">
                  <c:v>2015-16</c:v>
                </c:pt>
                <c:pt idx="3">
                  <c:v>2016-17</c:v>
                </c:pt>
                <c:pt idx="4">
                  <c:v>2017-18</c:v>
                </c:pt>
                <c:pt idx="5">
                  <c:v>2018-19</c:v>
                </c:pt>
                <c:pt idx="6">
                  <c:v>2019-20</c:v>
                </c:pt>
              </c:strCache>
            </c:strRef>
          </c:cat>
          <c:val>
            <c:numRef>
              <c:f>'synthèse dons'!$B$5:$H$5</c:f>
              <c:numCache>
                <c:formatCode>General</c:formatCode>
                <c:ptCount val="7"/>
                <c:pt idx="0">
                  <c:v>286</c:v>
                </c:pt>
                <c:pt idx="1">
                  <c:v>605</c:v>
                </c:pt>
                <c:pt idx="2">
                  <c:v>427</c:v>
                </c:pt>
                <c:pt idx="3">
                  <c:v>540</c:v>
                </c:pt>
                <c:pt idx="4">
                  <c:v>600</c:v>
                </c:pt>
                <c:pt idx="5">
                  <c:v>500</c:v>
                </c:pt>
                <c:pt idx="6">
                  <c:v>0</c:v>
                </c:pt>
              </c:numCache>
            </c:numRef>
          </c:val>
          <c:extLst>
            <c:ext xmlns:c16="http://schemas.microsoft.com/office/drawing/2014/chart" uri="{C3380CC4-5D6E-409C-BE32-E72D297353CC}">
              <c16:uniqueId val="{00000002-A9BB-4C45-A88F-EC64CA9B14ED}"/>
            </c:ext>
          </c:extLst>
        </c:ser>
        <c:ser>
          <c:idx val="1"/>
          <c:order val="3"/>
          <c:tx>
            <c:strRef>
              <c:f>'synthèse dons'!$A$6</c:f>
              <c:strCache>
                <c:ptCount val="1"/>
                <c:pt idx="0">
                  <c:v>"Crossathlon" Ecole Saint Martin</c:v>
                </c:pt>
              </c:strCache>
            </c:strRef>
          </c:tx>
          <c:spPr>
            <a:solidFill>
              <a:schemeClr val="accent4"/>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7-5863-4084-A266-2A299A272929}"/>
                </c:ext>
              </c:extLst>
            </c:dLbl>
            <c:dLbl>
              <c:idx val="1"/>
              <c:delete val="1"/>
              <c:extLst>
                <c:ext xmlns:c15="http://schemas.microsoft.com/office/drawing/2012/chart" uri="{CE6537A1-D6FC-4f65-9D91-7224C49458BB}"/>
                <c:ext xmlns:c16="http://schemas.microsoft.com/office/drawing/2014/chart" uri="{C3380CC4-5D6E-409C-BE32-E72D297353CC}">
                  <c16:uniqueId val="{0000000E-5863-4084-A266-2A299A272929}"/>
                </c:ext>
              </c:extLst>
            </c:dLbl>
            <c:dLbl>
              <c:idx val="2"/>
              <c:delete val="1"/>
              <c:extLst>
                <c:ext xmlns:c15="http://schemas.microsoft.com/office/drawing/2012/chart" uri="{CE6537A1-D6FC-4f65-9D91-7224C49458BB}"/>
                <c:ext xmlns:c16="http://schemas.microsoft.com/office/drawing/2014/chart" uri="{C3380CC4-5D6E-409C-BE32-E72D297353CC}">
                  <c16:uniqueId val="{0000000F-5863-4084-A266-2A299A272929}"/>
                </c:ext>
              </c:extLst>
            </c:dLbl>
            <c:dLbl>
              <c:idx val="3"/>
              <c:delete val="1"/>
              <c:extLst>
                <c:ext xmlns:c15="http://schemas.microsoft.com/office/drawing/2012/chart" uri="{CE6537A1-D6FC-4f65-9D91-7224C49458BB}"/>
                <c:ext xmlns:c16="http://schemas.microsoft.com/office/drawing/2014/chart" uri="{C3380CC4-5D6E-409C-BE32-E72D297353CC}">
                  <c16:uniqueId val="{00000010-5863-4084-A266-2A299A272929}"/>
                </c:ext>
              </c:extLst>
            </c:dLbl>
            <c:dLbl>
              <c:idx val="4"/>
              <c:delete val="1"/>
              <c:extLst>
                <c:ext xmlns:c15="http://schemas.microsoft.com/office/drawing/2012/chart" uri="{CE6537A1-D6FC-4f65-9D91-7224C49458BB}"/>
                <c:ext xmlns:c16="http://schemas.microsoft.com/office/drawing/2014/chart" uri="{C3380CC4-5D6E-409C-BE32-E72D297353CC}">
                  <c16:uniqueId val="{00000006-5863-4084-A266-2A299A272929}"/>
                </c:ext>
              </c:extLst>
            </c:dLbl>
            <c:dLbl>
              <c:idx val="5"/>
              <c:delete val="1"/>
              <c:extLst>
                <c:ext xmlns:c15="http://schemas.microsoft.com/office/drawing/2012/chart" uri="{CE6537A1-D6FC-4f65-9D91-7224C49458BB}"/>
                <c:ext xmlns:c16="http://schemas.microsoft.com/office/drawing/2014/chart" uri="{C3380CC4-5D6E-409C-BE32-E72D297353CC}">
                  <c16:uniqueId val="{00000007-5863-4084-A266-2A299A272929}"/>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'synthèse dons'!$B$1:$H$1</c:f>
              <c:strCache>
                <c:ptCount val="7"/>
                <c:pt idx="0">
                  <c:v>2013-14</c:v>
                </c:pt>
                <c:pt idx="1">
                  <c:v>2014-15</c:v>
                </c:pt>
                <c:pt idx="2">
                  <c:v>2015-16</c:v>
                </c:pt>
                <c:pt idx="3">
                  <c:v>2016-17</c:v>
                </c:pt>
                <c:pt idx="4">
                  <c:v>2017-18</c:v>
                </c:pt>
                <c:pt idx="5">
                  <c:v>2018-19</c:v>
                </c:pt>
                <c:pt idx="6">
                  <c:v>2019-20</c:v>
                </c:pt>
              </c:strCache>
            </c:strRef>
          </c:cat>
          <c:val>
            <c:numRef>
              <c:f>'synthèse dons'!$B$6:$H$6</c:f>
              <c:numCache>
                <c:formatCode>General</c:formatCode>
                <c:ptCount val="7"/>
                <c:pt idx="0">
                  <c:v>0</c:v>
                </c:pt>
                <c:pt idx="1">
                  <c:v>0</c:v>
                </c:pt>
                <c:pt idx="2">
                  <c:v>0</c:v>
                </c:pt>
                <c:pt idx="3">
                  <c:v>0</c:v>
                </c:pt>
                <c:pt idx="4">
                  <c:v>4376</c:v>
                </c:pt>
                <c:pt idx="5" formatCode="0">
                  <c:v>2102.5</c:v>
                </c:pt>
                <c:pt idx="6">
                  <c:v>2017</c:v>
                </c:pt>
              </c:numCache>
            </c:numRef>
          </c:val>
          <c:extLst>
            <c:ext xmlns:c16="http://schemas.microsoft.com/office/drawing/2014/chart" uri="{C3380CC4-5D6E-409C-BE32-E72D297353CC}">
              <c16:uniqueId val="{00000003-A9BB-4C45-A88F-EC64CA9B14ED}"/>
            </c:ext>
          </c:extLst>
        </c:ser>
        <c:ser>
          <c:idx val="2"/>
          <c:order val="4"/>
          <c:tx>
            <c:strRef>
              <c:f>'synthèse dons'!$A$3</c:f>
              <c:strCache>
                <c:ptCount val="1"/>
                <c:pt idx="0">
                  <c:v>Dons des particuliers / Private individuals</c:v>
                </c:pt>
              </c:strCache>
            </c:strRef>
          </c:tx>
          <c:spPr>
            <a:solidFill>
              <a:srgbClr val="00B0F0"/>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5863-4084-A266-2A299A272929}"/>
                </c:ext>
              </c:extLst>
            </c:dLbl>
            <c:dLbl>
              <c:idx val="1"/>
              <c:delete val="1"/>
              <c:extLst>
                <c:ext xmlns:c15="http://schemas.microsoft.com/office/drawing/2012/chart" uri="{CE6537A1-D6FC-4f65-9D91-7224C49458BB}"/>
                <c:ext xmlns:c16="http://schemas.microsoft.com/office/drawing/2014/chart" uri="{C3380CC4-5D6E-409C-BE32-E72D297353CC}">
                  <c16:uniqueId val="{00000004-5863-4084-A266-2A299A272929}"/>
                </c:ext>
              </c:extLst>
            </c:dLbl>
            <c:dLbl>
              <c:idx val="2"/>
              <c:delete val="1"/>
              <c:extLst>
                <c:ext xmlns:c15="http://schemas.microsoft.com/office/drawing/2012/chart" uri="{CE6537A1-D6FC-4f65-9D91-7224C49458BB}"/>
                <c:ext xmlns:c16="http://schemas.microsoft.com/office/drawing/2014/chart" uri="{C3380CC4-5D6E-409C-BE32-E72D297353CC}">
                  <c16:uniqueId val="{00000003-5863-4084-A266-2A299A272929}"/>
                </c:ext>
              </c:extLst>
            </c:dLbl>
            <c:dLbl>
              <c:idx val="3"/>
              <c:delete val="1"/>
              <c:extLst>
                <c:ext xmlns:c15="http://schemas.microsoft.com/office/drawing/2012/chart" uri="{CE6537A1-D6FC-4f65-9D91-7224C49458BB}"/>
                <c:ext xmlns:c16="http://schemas.microsoft.com/office/drawing/2014/chart" uri="{C3380CC4-5D6E-409C-BE32-E72D297353CC}">
                  <c16:uniqueId val="{00000000-5863-4084-A266-2A299A272929}"/>
                </c:ext>
              </c:extLst>
            </c:dLbl>
            <c:dLbl>
              <c:idx val="4"/>
              <c:delete val="1"/>
              <c:extLst>
                <c:ext xmlns:c15="http://schemas.microsoft.com/office/drawing/2012/chart" uri="{CE6537A1-D6FC-4f65-9D91-7224C49458BB}"/>
                <c:ext xmlns:c16="http://schemas.microsoft.com/office/drawing/2014/chart" uri="{C3380CC4-5D6E-409C-BE32-E72D297353CC}">
                  <c16:uniqueId val="{00000001-5863-4084-A266-2A299A272929}"/>
                </c:ext>
              </c:extLst>
            </c:dLbl>
            <c:dLbl>
              <c:idx val="5"/>
              <c:delete val="1"/>
              <c:extLst>
                <c:ext xmlns:c15="http://schemas.microsoft.com/office/drawing/2012/chart" uri="{CE6537A1-D6FC-4f65-9D91-7224C49458BB}"/>
                <c:ext xmlns:c16="http://schemas.microsoft.com/office/drawing/2014/chart" uri="{C3380CC4-5D6E-409C-BE32-E72D297353CC}">
                  <c16:uniqueId val="{00000002-5863-4084-A266-2A299A272929}"/>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'synthèse dons'!$B$1:$H$1</c:f>
              <c:strCache>
                <c:ptCount val="7"/>
                <c:pt idx="0">
                  <c:v>2013-14</c:v>
                </c:pt>
                <c:pt idx="1">
                  <c:v>2014-15</c:v>
                </c:pt>
                <c:pt idx="2">
                  <c:v>2015-16</c:v>
                </c:pt>
                <c:pt idx="3">
                  <c:v>2016-17</c:v>
                </c:pt>
                <c:pt idx="4">
                  <c:v>2017-18</c:v>
                </c:pt>
                <c:pt idx="5">
                  <c:v>2018-19</c:v>
                </c:pt>
                <c:pt idx="6">
                  <c:v>2019-20</c:v>
                </c:pt>
              </c:strCache>
            </c:strRef>
          </c:cat>
          <c:val>
            <c:numRef>
              <c:f>'synthèse dons'!$B$3:$H$3</c:f>
              <c:numCache>
                <c:formatCode>General</c:formatCode>
                <c:ptCount val="7"/>
                <c:pt idx="0">
                  <c:v>5522</c:v>
                </c:pt>
                <c:pt idx="1">
                  <c:v>4497</c:v>
                </c:pt>
                <c:pt idx="2">
                  <c:v>4272</c:v>
                </c:pt>
                <c:pt idx="3">
                  <c:v>2904</c:v>
                </c:pt>
                <c:pt idx="4" formatCode="0">
                  <c:v>2609</c:v>
                </c:pt>
                <c:pt idx="5" formatCode="0">
                  <c:v>3333.9300000000003</c:v>
                </c:pt>
                <c:pt idx="6">
                  <c:v>3010</c:v>
                </c:pt>
              </c:numCache>
            </c:numRef>
          </c:val>
          <c:extLst>
            <c:ext xmlns:c16="http://schemas.microsoft.com/office/drawing/2014/chart" uri="{C3380CC4-5D6E-409C-BE32-E72D297353CC}">
              <c16:uniqueId val="{00000004-A9BB-4C45-A88F-EC64CA9B14ED}"/>
            </c:ext>
          </c:extLst>
        </c:ser>
        <c:dLbls>
          <c:dLblPos val="ctr"/>
          <c:showLegendKey val="0"/>
          <c:showVal val="1"/>
          <c:showCatName val="0"/>
          <c:showSerName val="0"/>
          <c:showPercent val="0"/>
          <c:showBubbleSize val="0"/>
        </c:dLbls>
        <c:gapWidth val="55"/>
        <c:overlap val="100"/>
        <c:axId val="109454464"/>
        <c:axId val="109456000"/>
      </c:barChart>
      <c:catAx>
        <c:axId val="109454464"/>
        <c:scaling>
          <c:orientation val="minMax"/>
        </c:scaling>
        <c:delete val="0"/>
        <c:axPos val="b"/>
        <c:numFmt formatCode="General" sourceLinked="0"/>
        <c:majorTickMark val="none"/>
        <c:minorTickMark val="none"/>
        <c:tickLblPos val="nextTo"/>
        <c:crossAx val="109456000"/>
        <c:crosses val="autoZero"/>
        <c:auto val="1"/>
        <c:lblAlgn val="ctr"/>
        <c:lblOffset val="100"/>
        <c:noMultiLvlLbl val="0"/>
      </c:catAx>
      <c:valAx>
        <c:axId val="109456000"/>
        <c:scaling>
          <c:orientation val="minMax"/>
        </c:scaling>
        <c:delete val="0"/>
        <c:axPos val="l"/>
        <c:numFmt formatCode="General" sourceLinked="1"/>
        <c:majorTickMark val="none"/>
        <c:minorTickMark val="none"/>
        <c:tickLblPos val="nextTo"/>
        <c:crossAx val="109454464"/>
        <c:crosses val="autoZero"/>
        <c:crossBetween val="between"/>
      </c:valAx>
    </c:plotArea>
    <c:legend>
      <c:legendPos val="r"/>
      <c:overlay val="0"/>
    </c:legend>
    <c:plotVisOnly val="1"/>
    <c:dispBlanksAs val="gap"/>
    <c:showDLblsOverMax val="0"/>
  </c:chart>
  <c:spPr>
    <a:ln w="9525"/>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fr-FR" sz="1800" b="0" i="0" baseline="0" dirty="0">
                <a:solidFill>
                  <a:srgbClr val="92D050"/>
                </a:solidFill>
                <a:effectLst/>
                <a:latin typeface="Bell MT" panose="02020503060305020303" pitchFamily="18" charset="0"/>
              </a:rPr>
              <a:t>Emplois (3 605 €) /</a:t>
            </a:r>
            <a:r>
              <a:rPr lang="fr-FR" sz="1800" b="0" i="1" baseline="0" dirty="0">
                <a:effectLst/>
                <a:latin typeface="Bell MT" panose="02020503060305020303" pitchFamily="18" charset="0"/>
              </a:rPr>
              <a:t> </a:t>
            </a:r>
            <a:r>
              <a:rPr lang="fr-FR" sz="1800" b="0" i="1" baseline="0" dirty="0">
                <a:solidFill>
                  <a:schemeClr val="accent5"/>
                </a:solidFill>
                <a:effectLst/>
                <a:latin typeface="Bell MT" panose="02020503060305020303" pitchFamily="18" charset="0"/>
              </a:rPr>
              <a:t>Uses (€ 3 605)</a:t>
            </a:r>
            <a:endParaRPr lang="fr-FR" dirty="0">
              <a:solidFill>
                <a:schemeClr val="accent5"/>
              </a:solidFill>
              <a:effectLst/>
              <a:latin typeface="Bell MT" panose="02020503060305020303" pitchFamily="18" charset="0"/>
            </a:endParaRPr>
          </a:p>
        </c:rich>
      </c:tx>
      <c:layout>
        <c:manualLayout>
          <c:xMode val="edge"/>
          <c:yMode val="edge"/>
          <c:x val="0.33039453678663072"/>
          <c:y val="9.6932308683353955E-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fr-FR"/>
        </a:p>
      </c:txPr>
    </c:title>
    <c:autoTitleDeleted val="0"/>
    <c:plotArea>
      <c:layout>
        <c:manualLayout>
          <c:layoutTarget val="inner"/>
          <c:xMode val="edge"/>
          <c:yMode val="edge"/>
          <c:x val="6.7954232785577356E-2"/>
          <c:y val="0.10041398491519568"/>
          <c:w val="0.91386992445771065"/>
          <c:h val="0.57500728900431441"/>
        </c:manualLayout>
      </c:layout>
      <c:barChart>
        <c:barDir val="col"/>
        <c:grouping val="stacked"/>
        <c:varyColors val="0"/>
        <c:ser>
          <c:idx val="5"/>
          <c:order val="0"/>
          <c:tx>
            <c:strRef>
              <c:f>emplois!$B$13</c:f>
              <c:strCache>
                <c:ptCount val="1"/>
                <c:pt idx="0">
                  <c:v>Charges de fonctionnement / Operating expenses</c:v>
                </c:pt>
              </c:strCache>
            </c:strRef>
          </c:tx>
          <c:spPr>
            <a:solidFill>
              <a:schemeClr val="accent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8-14A2-4B94-B944-8791FC749468}"/>
                </c:ext>
              </c:extLst>
            </c:dLbl>
            <c:dLbl>
              <c:idx val="1"/>
              <c:delete val="1"/>
              <c:extLst>
                <c:ext xmlns:c15="http://schemas.microsoft.com/office/drawing/2012/chart" uri="{CE6537A1-D6FC-4f65-9D91-7224C49458BB}"/>
                <c:ext xmlns:c16="http://schemas.microsoft.com/office/drawing/2014/chart" uri="{C3380CC4-5D6E-409C-BE32-E72D297353CC}">
                  <c16:uniqueId val="{00000019-14A2-4B94-B944-8791FC749468}"/>
                </c:ext>
              </c:extLst>
            </c:dLbl>
            <c:dLbl>
              <c:idx val="2"/>
              <c:delete val="1"/>
              <c:extLst>
                <c:ext xmlns:c15="http://schemas.microsoft.com/office/drawing/2012/chart" uri="{CE6537A1-D6FC-4f65-9D91-7224C49458BB}"/>
                <c:ext xmlns:c16="http://schemas.microsoft.com/office/drawing/2014/chart" uri="{C3380CC4-5D6E-409C-BE32-E72D297353CC}">
                  <c16:uniqueId val="{0000001A-14A2-4B94-B944-8791FC749468}"/>
                </c:ext>
              </c:extLst>
            </c:dLbl>
            <c:dLbl>
              <c:idx val="3"/>
              <c:delete val="1"/>
              <c:extLst>
                <c:ext xmlns:c15="http://schemas.microsoft.com/office/drawing/2012/chart" uri="{CE6537A1-D6FC-4f65-9D91-7224C49458BB}"/>
                <c:ext xmlns:c16="http://schemas.microsoft.com/office/drawing/2014/chart" uri="{C3380CC4-5D6E-409C-BE32-E72D297353CC}">
                  <c16:uniqueId val="{0000001B-14A2-4B94-B944-8791FC749468}"/>
                </c:ext>
              </c:extLst>
            </c:dLbl>
            <c:dLbl>
              <c:idx val="4"/>
              <c:delete val="1"/>
              <c:extLst>
                <c:ext xmlns:c15="http://schemas.microsoft.com/office/drawing/2012/chart" uri="{CE6537A1-D6FC-4f65-9D91-7224C49458BB}"/>
                <c:ext xmlns:c16="http://schemas.microsoft.com/office/drawing/2014/chart" uri="{C3380CC4-5D6E-409C-BE32-E72D297353CC}">
                  <c16:uniqueId val="{0000001C-14A2-4B94-B944-8791FC749468}"/>
                </c:ext>
              </c:extLst>
            </c:dLbl>
            <c:dLbl>
              <c:idx val="5"/>
              <c:delete val="1"/>
              <c:extLst>
                <c:ext xmlns:c15="http://schemas.microsoft.com/office/drawing/2012/chart" uri="{CE6537A1-D6FC-4f65-9D91-7224C49458BB}"/>
                <c:ext xmlns:c16="http://schemas.microsoft.com/office/drawing/2014/chart" uri="{C3380CC4-5D6E-409C-BE32-E72D297353CC}">
                  <c16:uniqueId val="{0000001D-14A2-4B94-B944-8791FC74946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emplois!$C$12:$I$12</c:f>
              <c:strCache>
                <c:ptCount val="7"/>
                <c:pt idx="0">
                  <c:v>2013-14</c:v>
                </c:pt>
                <c:pt idx="1">
                  <c:v>2014-15</c:v>
                </c:pt>
                <c:pt idx="2">
                  <c:v>2015-16</c:v>
                </c:pt>
                <c:pt idx="3">
                  <c:v>2016-17</c:v>
                </c:pt>
                <c:pt idx="4">
                  <c:v>2017-18</c:v>
                </c:pt>
                <c:pt idx="5">
                  <c:v>2018-19</c:v>
                </c:pt>
                <c:pt idx="6">
                  <c:v>2019-20</c:v>
                </c:pt>
              </c:strCache>
            </c:strRef>
          </c:cat>
          <c:val>
            <c:numRef>
              <c:f>emplois!$C$13:$I$13</c:f>
              <c:numCache>
                <c:formatCode>General</c:formatCode>
                <c:ptCount val="7"/>
                <c:pt idx="0">
                  <c:v>433</c:v>
                </c:pt>
                <c:pt idx="1">
                  <c:v>522</c:v>
                </c:pt>
                <c:pt idx="2">
                  <c:v>544</c:v>
                </c:pt>
                <c:pt idx="3">
                  <c:v>570</c:v>
                </c:pt>
                <c:pt idx="4" formatCode="0">
                  <c:v>388.5174718892651</c:v>
                </c:pt>
                <c:pt idx="5" formatCode="0">
                  <c:v>369.3764148460121</c:v>
                </c:pt>
                <c:pt idx="6" formatCode="0">
                  <c:v>344.23987070080165</c:v>
                </c:pt>
              </c:numCache>
            </c:numRef>
          </c:val>
          <c:extLst>
            <c:ext xmlns:c16="http://schemas.microsoft.com/office/drawing/2014/chart" uri="{C3380CC4-5D6E-409C-BE32-E72D297353CC}">
              <c16:uniqueId val="{00000000-6828-491B-B24E-54B9C74DAE48}"/>
            </c:ext>
          </c:extLst>
        </c:ser>
        <c:ser>
          <c:idx val="2"/>
          <c:order val="1"/>
          <c:tx>
            <c:strRef>
              <c:f>emplois!$B$14</c:f>
              <c:strCache>
                <c:ptCount val="1"/>
                <c:pt idx="0">
                  <c:v>Distribution de fournitures scolaires / School supplies distribution</c:v>
                </c:pt>
              </c:strCache>
            </c:strRef>
          </c:tx>
          <c:spPr>
            <a:solidFill>
              <a:srgbClr val="92D05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14A2-4B94-B944-8791FC749468}"/>
                </c:ext>
              </c:extLst>
            </c:dLbl>
            <c:dLbl>
              <c:idx val="1"/>
              <c:delete val="1"/>
              <c:extLst>
                <c:ext xmlns:c15="http://schemas.microsoft.com/office/drawing/2012/chart" uri="{CE6537A1-D6FC-4f65-9D91-7224C49458BB}"/>
                <c:ext xmlns:c16="http://schemas.microsoft.com/office/drawing/2014/chart" uri="{C3380CC4-5D6E-409C-BE32-E72D297353CC}">
                  <c16:uniqueId val="{00000017-14A2-4B94-B944-8791FC749468}"/>
                </c:ext>
              </c:extLst>
            </c:dLbl>
            <c:dLbl>
              <c:idx val="2"/>
              <c:delete val="1"/>
              <c:extLst>
                <c:ext xmlns:c15="http://schemas.microsoft.com/office/drawing/2012/chart" uri="{CE6537A1-D6FC-4f65-9D91-7224C49458BB}"/>
                <c:ext xmlns:c16="http://schemas.microsoft.com/office/drawing/2014/chart" uri="{C3380CC4-5D6E-409C-BE32-E72D297353CC}">
                  <c16:uniqueId val="{00000016-14A2-4B94-B944-8791FC749468}"/>
                </c:ext>
              </c:extLst>
            </c:dLbl>
            <c:dLbl>
              <c:idx val="3"/>
              <c:delete val="1"/>
              <c:extLst>
                <c:ext xmlns:c15="http://schemas.microsoft.com/office/drawing/2012/chart" uri="{CE6537A1-D6FC-4f65-9D91-7224C49458BB}"/>
                <c:ext xmlns:c16="http://schemas.microsoft.com/office/drawing/2014/chart" uri="{C3380CC4-5D6E-409C-BE32-E72D297353CC}">
                  <c16:uniqueId val="{00000013-14A2-4B94-B944-8791FC749468}"/>
                </c:ext>
              </c:extLst>
            </c:dLbl>
            <c:dLbl>
              <c:idx val="4"/>
              <c:delete val="1"/>
              <c:extLst>
                <c:ext xmlns:c15="http://schemas.microsoft.com/office/drawing/2012/chart" uri="{CE6537A1-D6FC-4f65-9D91-7224C49458BB}"/>
                <c:ext xmlns:c16="http://schemas.microsoft.com/office/drawing/2014/chart" uri="{C3380CC4-5D6E-409C-BE32-E72D297353CC}">
                  <c16:uniqueId val="{00000014-14A2-4B94-B944-8791FC749468}"/>
                </c:ext>
              </c:extLst>
            </c:dLbl>
            <c:dLbl>
              <c:idx val="5"/>
              <c:delete val="1"/>
              <c:extLst>
                <c:ext xmlns:c15="http://schemas.microsoft.com/office/drawing/2012/chart" uri="{CE6537A1-D6FC-4f65-9D91-7224C49458BB}"/>
                <c:ext xmlns:c16="http://schemas.microsoft.com/office/drawing/2014/chart" uri="{C3380CC4-5D6E-409C-BE32-E72D297353CC}">
                  <c16:uniqueId val="{00000015-14A2-4B94-B944-8791FC74946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emplois!$C$12:$I$12</c:f>
              <c:strCache>
                <c:ptCount val="7"/>
                <c:pt idx="0">
                  <c:v>2013-14</c:v>
                </c:pt>
                <c:pt idx="1">
                  <c:v>2014-15</c:v>
                </c:pt>
                <c:pt idx="2">
                  <c:v>2015-16</c:v>
                </c:pt>
                <c:pt idx="3">
                  <c:v>2016-17</c:v>
                </c:pt>
                <c:pt idx="4">
                  <c:v>2017-18</c:v>
                </c:pt>
                <c:pt idx="5">
                  <c:v>2018-19</c:v>
                </c:pt>
                <c:pt idx="6">
                  <c:v>2019-20</c:v>
                </c:pt>
              </c:strCache>
            </c:strRef>
          </c:cat>
          <c:val>
            <c:numRef>
              <c:f>emplois!$C$14:$I$14</c:f>
              <c:numCache>
                <c:formatCode>General</c:formatCode>
                <c:ptCount val="7"/>
                <c:pt idx="0">
                  <c:v>1517</c:v>
                </c:pt>
                <c:pt idx="1">
                  <c:v>5547</c:v>
                </c:pt>
                <c:pt idx="2" formatCode="0">
                  <c:v>1269.5200000000002</c:v>
                </c:pt>
                <c:pt idx="3">
                  <c:v>1353</c:v>
                </c:pt>
                <c:pt idx="4" formatCode="0">
                  <c:v>1318.8741857075133</c:v>
                </c:pt>
                <c:pt idx="5" formatCode="0">
                  <c:v>1550.5132929718347</c:v>
                </c:pt>
                <c:pt idx="6" formatCode="0">
                  <c:v>1416.7571761055081</c:v>
                </c:pt>
              </c:numCache>
            </c:numRef>
          </c:val>
          <c:extLst>
            <c:ext xmlns:c16="http://schemas.microsoft.com/office/drawing/2014/chart" uri="{C3380CC4-5D6E-409C-BE32-E72D297353CC}">
              <c16:uniqueId val="{00000001-6828-491B-B24E-54B9C74DAE48}"/>
            </c:ext>
          </c:extLst>
        </c:ser>
        <c:ser>
          <c:idx val="4"/>
          <c:order val="2"/>
          <c:tx>
            <c:strRef>
              <c:f>emplois!$B$15</c:f>
              <c:strCache>
                <c:ptCount val="1"/>
                <c:pt idx="0">
                  <c:v>Distribution de livres scolaires / Schoolbooks  distribution</c:v>
                </c:pt>
              </c:strCache>
            </c:strRef>
          </c:tx>
          <c:spPr>
            <a:solidFill>
              <a:schemeClr val="accent5">
                <a:lumMod val="40000"/>
                <a:lumOff val="6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14A2-4B94-B944-8791FC749468}"/>
                </c:ext>
              </c:extLst>
            </c:dLbl>
            <c:dLbl>
              <c:idx val="1"/>
              <c:delete val="1"/>
              <c:extLst>
                <c:ext xmlns:c15="http://schemas.microsoft.com/office/drawing/2012/chart" uri="{CE6537A1-D6FC-4f65-9D91-7224C49458BB}"/>
                <c:ext xmlns:c16="http://schemas.microsoft.com/office/drawing/2014/chart" uri="{C3380CC4-5D6E-409C-BE32-E72D297353CC}">
                  <c16:uniqueId val="{00000024-14A2-4B94-B944-8791FC749468}"/>
                </c:ext>
              </c:extLst>
            </c:dLbl>
            <c:dLbl>
              <c:idx val="2"/>
              <c:delete val="1"/>
              <c:extLst>
                <c:ext xmlns:c15="http://schemas.microsoft.com/office/drawing/2012/chart" uri="{CE6537A1-D6FC-4f65-9D91-7224C49458BB}"/>
                <c:ext xmlns:c16="http://schemas.microsoft.com/office/drawing/2014/chart" uri="{C3380CC4-5D6E-409C-BE32-E72D297353CC}">
                  <c16:uniqueId val="{00000012-14A2-4B94-B944-8791FC749468}"/>
                </c:ext>
              </c:extLst>
            </c:dLbl>
            <c:dLbl>
              <c:idx val="3"/>
              <c:delete val="1"/>
              <c:extLst>
                <c:ext xmlns:c15="http://schemas.microsoft.com/office/drawing/2012/chart" uri="{CE6537A1-D6FC-4f65-9D91-7224C49458BB}"/>
                <c:ext xmlns:c16="http://schemas.microsoft.com/office/drawing/2014/chart" uri="{C3380CC4-5D6E-409C-BE32-E72D297353CC}">
                  <c16:uniqueId val="{00000020-14A2-4B94-B944-8791FC749468}"/>
                </c:ext>
              </c:extLst>
            </c:dLbl>
            <c:dLbl>
              <c:idx val="4"/>
              <c:delete val="1"/>
              <c:extLst>
                <c:ext xmlns:c15="http://schemas.microsoft.com/office/drawing/2012/chart" uri="{CE6537A1-D6FC-4f65-9D91-7224C49458BB}"/>
                <c:ext xmlns:c16="http://schemas.microsoft.com/office/drawing/2014/chart" uri="{C3380CC4-5D6E-409C-BE32-E72D297353CC}">
                  <c16:uniqueId val="{0000001F-14A2-4B94-B944-8791FC749468}"/>
                </c:ext>
              </c:extLst>
            </c:dLbl>
            <c:dLbl>
              <c:idx val="5"/>
              <c:delete val="1"/>
              <c:extLst>
                <c:ext xmlns:c15="http://schemas.microsoft.com/office/drawing/2012/chart" uri="{CE6537A1-D6FC-4f65-9D91-7224C49458BB}"/>
                <c:ext xmlns:c16="http://schemas.microsoft.com/office/drawing/2014/chart" uri="{C3380CC4-5D6E-409C-BE32-E72D297353CC}">
                  <c16:uniqueId val="{0000001E-14A2-4B94-B944-8791FC74946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emplois!$C$12:$I$12</c:f>
              <c:strCache>
                <c:ptCount val="7"/>
                <c:pt idx="0">
                  <c:v>2013-14</c:v>
                </c:pt>
                <c:pt idx="1">
                  <c:v>2014-15</c:v>
                </c:pt>
                <c:pt idx="2">
                  <c:v>2015-16</c:v>
                </c:pt>
                <c:pt idx="3">
                  <c:v>2016-17</c:v>
                </c:pt>
                <c:pt idx="4">
                  <c:v>2017-18</c:v>
                </c:pt>
                <c:pt idx="5">
                  <c:v>2018-19</c:v>
                </c:pt>
                <c:pt idx="6">
                  <c:v>2019-20</c:v>
                </c:pt>
              </c:strCache>
            </c:strRef>
          </c:cat>
          <c:val>
            <c:numRef>
              <c:f>emplois!$C$15:$I$15</c:f>
              <c:numCache>
                <c:formatCode>General</c:formatCode>
                <c:ptCount val="7"/>
                <c:pt idx="0">
                  <c:v>0</c:v>
                </c:pt>
                <c:pt idx="1">
                  <c:v>0</c:v>
                </c:pt>
                <c:pt idx="2" formatCode="0">
                  <c:v>3445.84</c:v>
                </c:pt>
                <c:pt idx="3">
                  <c:v>0</c:v>
                </c:pt>
                <c:pt idx="4" formatCode="0">
                  <c:v>0</c:v>
                </c:pt>
                <c:pt idx="5" formatCode="0">
                  <c:v>1117.3993156093709</c:v>
                </c:pt>
                <c:pt idx="6" formatCode="0">
                  <c:v>510.47323506594262</c:v>
                </c:pt>
              </c:numCache>
            </c:numRef>
          </c:val>
          <c:extLst>
            <c:ext xmlns:c16="http://schemas.microsoft.com/office/drawing/2014/chart" uri="{C3380CC4-5D6E-409C-BE32-E72D297353CC}">
              <c16:uniqueId val="{00000002-6828-491B-B24E-54B9C74DAE48}"/>
            </c:ext>
          </c:extLst>
        </c:ser>
        <c:ser>
          <c:idx val="3"/>
          <c:order val="3"/>
          <c:tx>
            <c:strRef>
              <c:f>emplois!$B$16</c:f>
              <c:strCache>
                <c:ptCount val="1"/>
                <c:pt idx="0">
                  <c:v>Rénovation de salles de classe / Classroom renovation</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14A2-4B94-B944-8791FC749468}"/>
                </c:ext>
              </c:extLst>
            </c:dLbl>
            <c:dLbl>
              <c:idx val="1"/>
              <c:delete val="1"/>
              <c:extLst>
                <c:ext xmlns:c15="http://schemas.microsoft.com/office/drawing/2012/chart" uri="{CE6537A1-D6FC-4f65-9D91-7224C49458BB}"/>
                <c:ext xmlns:c16="http://schemas.microsoft.com/office/drawing/2014/chart" uri="{C3380CC4-5D6E-409C-BE32-E72D297353CC}">
                  <c16:uniqueId val="{00000023-14A2-4B94-B944-8791FC749468}"/>
                </c:ext>
              </c:extLst>
            </c:dLbl>
            <c:dLbl>
              <c:idx val="2"/>
              <c:delete val="1"/>
              <c:extLst>
                <c:ext xmlns:c15="http://schemas.microsoft.com/office/drawing/2012/chart" uri="{CE6537A1-D6FC-4f65-9D91-7224C49458BB}"/>
                <c:ext xmlns:c16="http://schemas.microsoft.com/office/drawing/2014/chart" uri="{C3380CC4-5D6E-409C-BE32-E72D297353CC}">
                  <c16:uniqueId val="{00000025-14A2-4B94-B944-8791FC749468}"/>
                </c:ext>
              </c:extLst>
            </c:dLbl>
            <c:dLbl>
              <c:idx val="3"/>
              <c:delete val="1"/>
              <c:extLst>
                <c:ext xmlns:c15="http://schemas.microsoft.com/office/drawing/2012/chart" uri="{CE6537A1-D6FC-4f65-9D91-7224C49458BB}"/>
                <c:ext xmlns:c16="http://schemas.microsoft.com/office/drawing/2014/chart" uri="{C3380CC4-5D6E-409C-BE32-E72D297353CC}">
                  <c16:uniqueId val="{0000000F-14A2-4B94-B944-8791FC749468}"/>
                </c:ext>
              </c:extLst>
            </c:dLbl>
            <c:dLbl>
              <c:idx val="4"/>
              <c:delete val="1"/>
              <c:extLst>
                <c:ext xmlns:c15="http://schemas.microsoft.com/office/drawing/2012/chart" uri="{CE6537A1-D6FC-4f65-9D91-7224C49458BB}"/>
                <c:ext xmlns:c16="http://schemas.microsoft.com/office/drawing/2014/chart" uri="{C3380CC4-5D6E-409C-BE32-E72D297353CC}">
                  <c16:uniqueId val="{0000000E-14A2-4B94-B944-8791FC749468}"/>
                </c:ext>
              </c:extLst>
            </c:dLbl>
            <c:dLbl>
              <c:idx val="5"/>
              <c:delete val="1"/>
              <c:extLst>
                <c:ext xmlns:c15="http://schemas.microsoft.com/office/drawing/2012/chart" uri="{CE6537A1-D6FC-4f65-9D91-7224C49458BB}"/>
                <c:ext xmlns:c16="http://schemas.microsoft.com/office/drawing/2014/chart" uri="{C3380CC4-5D6E-409C-BE32-E72D297353CC}">
                  <c16:uniqueId val="{0000000D-14A2-4B94-B944-8791FC74946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emplois!$C$12:$I$12</c:f>
              <c:strCache>
                <c:ptCount val="7"/>
                <c:pt idx="0">
                  <c:v>2013-14</c:v>
                </c:pt>
                <c:pt idx="1">
                  <c:v>2014-15</c:v>
                </c:pt>
                <c:pt idx="2">
                  <c:v>2015-16</c:v>
                </c:pt>
                <c:pt idx="3">
                  <c:v>2016-17</c:v>
                </c:pt>
                <c:pt idx="4">
                  <c:v>2017-18</c:v>
                </c:pt>
                <c:pt idx="5">
                  <c:v>2018-19</c:v>
                </c:pt>
                <c:pt idx="6">
                  <c:v>2019-20</c:v>
                </c:pt>
              </c:strCache>
            </c:strRef>
          </c:cat>
          <c:val>
            <c:numRef>
              <c:f>emplois!$C$16:$I$16</c:f>
              <c:numCache>
                <c:formatCode>General</c:formatCode>
                <c:ptCount val="7"/>
                <c:pt idx="0">
                  <c:v>1156</c:v>
                </c:pt>
                <c:pt idx="1">
                  <c:v>456</c:v>
                </c:pt>
                <c:pt idx="2">
                  <c:v>0</c:v>
                </c:pt>
                <c:pt idx="3">
                  <c:v>3067</c:v>
                </c:pt>
                <c:pt idx="4" formatCode="0">
                  <c:v>2313.0034675676779</c:v>
                </c:pt>
                <c:pt idx="5" formatCode="0">
                  <c:v>600.31587259805212</c:v>
                </c:pt>
                <c:pt idx="6" formatCode="0">
                  <c:v>858.33979829325062</c:v>
                </c:pt>
              </c:numCache>
            </c:numRef>
          </c:val>
          <c:extLst>
            <c:ext xmlns:c16="http://schemas.microsoft.com/office/drawing/2014/chart" uri="{C3380CC4-5D6E-409C-BE32-E72D297353CC}">
              <c16:uniqueId val="{00000003-6828-491B-B24E-54B9C74DAE48}"/>
            </c:ext>
          </c:extLst>
        </c:ser>
        <c:ser>
          <c:idx val="1"/>
          <c:order val="4"/>
          <c:tx>
            <c:strRef>
              <c:f>emplois!$B$17</c:f>
              <c:strCache>
                <c:ptCount val="1"/>
                <c:pt idx="0">
                  <c:v>Construction de salles de classe/ Classroom construction</c:v>
                </c:pt>
              </c:strCache>
            </c:strRef>
          </c:tx>
          <c:spPr>
            <a:solidFill>
              <a:srgbClr val="00B0F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14A2-4B94-B944-8791FC749468}"/>
                </c:ext>
              </c:extLst>
            </c:dLbl>
            <c:dLbl>
              <c:idx val="1"/>
              <c:delete val="1"/>
              <c:extLst>
                <c:ext xmlns:c15="http://schemas.microsoft.com/office/drawing/2012/chart" uri="{CE6537A1-D6FC-4f65-9D91-7224C49458BB}"/>
                <c:ext xmlns:c16="http://schemas.microsoft.com/office/drawing/2014/chart" uri="{C3380CC4-5D6E-409C-BE32-E72D297353CC}">
                  <c16:uniqueId val="{00000022-14A2-4B94-B944-8791FC749468}"/>
                </c:ext>
              </c:extLst>
            </c:dLbl>
            <c:dLbl>
              <c:idx val="2"/>
              <c:delete val="1"/>
              <c:extLst>
                <c:ext xmlns:c15="http://schemas.microsoft.com/office/drawing/2012/chart" uri="{CE6537A1-D6FC-4f65-9D91-7224C49458BB}"/>
                <c:ext xmlns:c16="http://schemas.microsoft.com/office/drawing/2014/chart" uri="{C3380CC4-5D6E-409C-BE32-E72D297353CC}">
                  <c16:uniqueId val="{00000021-14A2-4B94-B944-8791FC749468}"/>
                </c:ext>
              </c:extLst>
            </c:dLbl>
            <c:dLbl>
              <c:idx val="3"/>
              <c:delete val="1"/>
              <c:extLst>
                <c:ext xmlns:c15="http://schemas.microsoft.com/office/drawing/2012/chart" uri="{CE6537A1-D6FC-4f65-9D91-7224C49458BB}"/>
                <c:ext xmlns:c16="http://schemas.microsoft.com/office/drawing/2014/chart" uri="{C3380CC4-5D6E-409C-BE32-E72D297353CC}">
                  <c16:uniqueId val="{0000000A-14A2-4B94-B944-8791FC749468}"/>
                </c:ext>
              </c:extLst>
            </c:dLbl>
            <c:dLbl>
              <c:idx val="4"/>
              <c:delete val="1"/>
              <c:extLst>
                <c:ext xmlns:c15="http://schemas.microsoft.com/office/drawing/2012/chart" uri="{CE6537A1-D6FC-4f65-9D91-7224C49458BB}"/>
                <c:ext xmlns:c16="http://schemas.microsoft.com/office/drawing/2014/chart" uri="{C3380CC4-5D6E-409C-BE32-E72D297353CC}">
                  <c16:uniqueId val="{0000000B-14A2-4B94-B944-8791FC749468}"/>
                </c:ext>
              </c:extLst>
            </c:dLbl>
            <c:dLbl>
              <c:idx val="5"/>
              <c:delete val="1"/>
              <c:extLst>
                <c:ext xmlns:c15="http://schemas.microsoft.com/office/drawing/2012/chart" uri="{CE6537A1-D6FC-4f65-9D91-7224C49458BB}"/>
                <c:ext xmlns:c16="http://schemas.microsoft.com/office/drawing/2014/chart" uri="{C3380CC4-5D6E-409C-BE32-E72D297353CC}">
                  <c16:uniqueId val="{0000000C-14A2-4B94-B944-8791FC74946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emplois!$C$12:$I$12</c:f>
              <c:strCache>
                <c:ptCount val="7"/>
                <c:pt idx="0">
                  <c:v>2013-14</c:v>
                </c:pt>
                <c:pt idx="1">
                  <c:v>2014-15</c:v>
                </c:pt>
                <c:pt idx="2">
                  <c:v>2015-16</c:v>
                </c:pt>
                <c:pt idx="3">
                  <c:v>2016-17</c:v>
                </c:pt>
                <c:pt idx="4">
                  <c:v>2017-18</c:v>
                </c:pt>
                <c:pt idx="5">
                  <c:v>2018-19</c:v>
                </c:pt>
                <c:pt idx="6">
                  <c:v>2019-20</c:v>
                </c:pt>
              </c:strCache>
            </c:strRef>
          </c:cat>
          <c:val>
            <c:numRef>
              <c:f>emplois!$C$17:$I$17</c:f>
              <c:numCache>
                <c:formatCode>General</c:formatCode>
                <c:ptCount val="7"/>
                <c:pt idx="0">
                  <c:v>4118</c:v>
                </c:pt>
                <c:pt idx="1">
                  <c:v>0</c:v>
                </c:pt>
                <c:pt idx="2">
                  <c:v>0</c:v>
                </c:pt>
                <c:pt idx="3">
                  <c:v>4424</c:v>
                </c:pt>
                <c:pt idx="4" formatCode="0">
                  <c:v>4754.8401243565995</c:v>
                </c:pt>
                <c:pt idx="5" formatCode="0">
                  <c:v>5217.4627533561461</c:v>
                </c:pt>
                <c:pt idx="6">
                  <c:v>0</c:v>
                </c:pt>
              </c:numCache>
            </c:numRef>
          </c:val>
          <c:extLst>
            <c:ext xmlns:c16="http://schemas.microsoft.com/office/drawing/2014/chart" uri="{C3380CC4-5D6E-409C-BE32-E72D297353CC}">
              <c16:uniqueId val="{00000004-6828-491B-B24E-54B9C74DAE48}"/>
            </c:ext>
          </c:extLst>
        </c:ser>
        <c:ser>
          <c:idx val="0"/>
          <c:order val="5"/>
          <c:tx>
            <c:strRef>
              <c:f>emplois!$B$18</c:f>
              <c:strCache>
                <c:ptCount val="1"/>
                <c:pt idx="0">
                  <c:v>Aires de jeux et jeux éducatifs / Playgrounds and educational games</c:v>
                </c:pt>
              </c:strCache>
            </c:strRef>
          </c:tx>
          <c:spPr>
            <a:solidFill>
              <a:schemeClr val="accent2"/>
            </a:solidFill>
            <a:ln>
              <a:noFill/>
            </a:ln>
            <a:effectLst/>
          </c:spPr>
          <c:invertIfNegative val="0"/>
          <c:dPt>
            <c:idx val="5"/>
            <c:invertIfNegative val="0"/>
            <c:bubble3D val="0"/>
            <c:spPr>
              <a:solidFill>
                <a:schemeClr val="accent2"/>
              </a:solidFill>
              <a:ln>
                <a:noFill/>
              </a:ln>
              <a:effectLst/>
            </c:spPr>
            <c:extLst>
              <c:ext xmlns:c16="http://schemas.microsoft.com/office/drawing/2014/chart" uri="{C3380CC4-5D6E-409C-BE32-E72D297353CC}">
                <c16:uniqueId val="{00000006-6828-491B-B24E-54B9C74DAE48}"/>
              </c:ext>
            </c:extLst>
          </c:dPt>
          <c:dLbls>
            <c:dLbl>
              <c:idx val="0"/>
              <c:delete val="1"/>
              <c:extLst>
                <c:ext xmlns:c15="http://schemas.microsoft.com/office/drawing/2012/chart" uri="{CE6537A1-D6FC-4f65-9D91-7224C49458BB}"/>
                <c:ext xmlns:c16="http://schemas.microsoft.com/office/drawing/2014/chart" uri="{C3380CC4-5D6E-409C-BE32-E72D297353CC}">
                  <c16:uniqueId val="{00000001-14A2-4B94-B944-8791FC749468}"/>
                </c:ext>
              </c:extLst>
            </c:dLbl>
            <c:dLbl>
              <c:idx val="1"/>
              <c:delete val="1"/>
              <c:extLst>
                <c:ext xmlns:c15="http://schemas.microsoft.com/office/drawing/2012/chart" uri="{CE6537A1-D6FC-4f65-9D91-7224C49458BB}"/>
                <c:ext xmlns:c16="http://schemas.microsoft.com/office/drawing/2014/chart" uri="{C3380CC4-5D6E-409C-BE32-E72D297353CC}">
                  <c16:uniqueId val="{00000010-14A2-4B94-B944-8791FC749468}"/>
                </c:ext>
              </c:extLst>
            </c:dLbl>
            <c:dLbl>
              <c:idx val="2"/>
              <c:delete val="1"/>
              <c:extLst>
                <c:ext xmlns:c15="http://schemas.microsoft.com/office/drawing/2012/chart" uri="{CE6537A1-D6FC-4f65-9D91-7224C49458BB}"/>
                <c:ext xmlns:c16="http://schemas.microsoft.com/office/drawing/2014/chart" uri="{C3380CC4-5D6E-409C-BE32-E72D297353CC}">
                  <c16:uniqueId val="{00000011-14A2-4B94-B944-8791FC749468}"/>
                </c:ext>
              </c:extLst>
            </c:dLbl>
            <c:dLbl>
              <c:idx val="3"/>
              <c:delete val="1"/>
              <c:extLst>
                <c:ext xmlns:c15="http://schemas.microsoft.com/office/drawing/2012/chart" uri="{CE6537A1-D6FC-4f65-9D91-7224C49458BB}"/>
                <c:ext xmlns:c16="http://schemas.microsoft.com/office/drawing/2014/chart" uri="{C3380CC4-5D6E-409C-BE32-E72D297353CC}">
                  <c16:uniqueId val="{00000005-14A2-4B94-B944-8791FC749468}"/>
                </c:ext>
              </c:extLst>
            </c:dLbl>
            <c:dLbl>
              <c:idx val="4"/>
              <c:delete val="1"/>
              <c:extLst>
                <c:ext xmlns:c15="http://schemas.microsoft.com/office/drawing/2012/chart" uri="{CE6537A1-D6FC-4f65-9D91-7224C49458BB}"/>
                <c:ext xmlns:c16="http://schemas.microsoft.com/office/drawing/2014/chart" uri="{C3380CC4-5D6E-409C-BE32-E72D297353CC}">
                  <c16:uniqueId val="{00000026-14A2-4B94-B944-8791FC749468}"/>
                </c:ext>
              </c:extLst>
            </c:dLbl>
            <c:dLbl>
              <c:idx val="5"/>
              <c:delete val="1"/>
              <c:extLst>
                <c:ext xmlns:c15="http://schemas.microsoft.com/office/drawing/2012/chart" uri="{CE6537A1-D6FC-4f65-9D91-7224C49458BB}"/>
                <c:ext xmlns:c16="http://schemas.microsoft.com/office/drawing/2014/chart" uri="{C3380CC4-5D6E-409C-BE32-E72D297353CC}">
                  <c16:uniqueId val="{00000006-6828-491B-B24E-54B9C74DAE4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emplois!$C$12:$I$12</c:f>
              <c:strCache>
                <c:ptCount val="7"/>
                <c:pt idx="0">
                  <c:v>2013-14</c:v>
                </c:pt>
                <c:pt idx="1">
                  <c:v>2014-15</c:v>
                </c:pt>
                <c:pt idx="2">
                  <c:v>2015-16</c:v>
                </c:pt>
                <c:pt idx="3">
                  <c:v>2016-17</c:v>
                </c:pt>
                <c:pt idx="4">
                  <c:v>2017-18</c:v>
                </c:pt>
                <c:pt idx="5">
                  <c:v>2018-19</c:v>
                </c:pt>
                <c:pt idx="6">
                  <c:v>2019-20</c:v>
                </c:pt>
              </c:strCache>
            </c:strRef>
          </c:cat>
          <c:val>
            <c:numRef>
              <c:f>emplois!$C$18:$I$18</c:f>
              <c:numCache>
                <c:formatCode>General</c:formatCode>
                <c:ptCount val="7"/>
                <c:pt idx="0">
                  <c:v>0</c:v>
                </c:pt>
                <c:pt idx="1">
                  <c:v>0</c:v>
                </c:pt>
                <c:pt idx="2">
                  <c:v>3808</c:v>
                </c:pt>
                <c:pt idx="3">
                  <c:v>0</c:v>
                </c:pt>
                <c:pt idx="4">
                  <c:v>0</c:v>
                </c:pt>
                <c:pt idx="5">
                  <c:v>0</c:v>
                </c:pt>
                <c:pt idx="6">
                  <c:v>0</c:v>
                </c:pt>
              </c:numCache>
            </c:numRef>
          </c:val>
          <c:extLst>
            <c:ext xmlns:c16="http://schemas.microsoft.com/office/drawing/2014/chart" uri="{C3380CC4-5D6E-409C-BE32-E72D297353CC}">
              <c16:uniqueId val="{00000007-6828-491B-B24E-54B9C74DAE48}"/>
            </c:ext>
          </c:extLst>
        </c:ser>
        <c:ser>
          <c:idx val="6"/>
          <c:order val="6"/>
          <c:tx>
            <c:strRef>
              <c:f>emplois!$B$19</c:f>
              <c:strCache>
                <c:ptCount val="1"/>
                <c:pt idx="0">
                  <c:v>Aide au mérite / Scholarship program</c:v>
                </c:pt>
              </c:strCache>
            </c:strRef>
          </c:tx>
          <c:spPr>
            <a:solidFill>
              <a:schemeClr val="accent1">
                <a:lumMod val="6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14A2-4B94-B944-8791FC749468}"/>
                </c:ext>
              </c:extLst>
            </c:dLbl>
            <c:dLbl>
              <c:idx val="1"/>
              <c:delete val="1"/>
              <c:extLst>
                <c:ext xmlns:c15="http://schemas.microsoft.com/office/drawing/2012/chart" uri="{CE6537A1-D6FC-4f65-9D91-7224C49458BB}"/>
                <c:ext xmlns:c16="http://schemas.microsoft.com/office/drawing/2014/chart" uri="{C3380CC4-5D6E-409C-BE32-E72D297353CC}">
                  <c16:uniqueId val="{00000028-14A2-4B94-B944-8791FC749468}"/>
                </c:ext>
              </c:extLst>
            </c:dLbl>
            <c:dLbl>
              <c:idx val="2"/>
              <c:delete val="1"/>
              <c:extLst>
                <c:ext xmlns:c15="http://schemas.microsoft.com/office/drawing/2012/chart" uri="{CE6537A1-D6FC-4f65-9D91-7224C49458BB}"/>
                <c:ext xmlns:c16="http://schemas.microsoft.com/office/drawing/2014/chart" uri="{C3380CC4-5D6E-409C-BE32-E72D297353CC}">
                  <c16:uniqueId val="{00000002-14A2-4B94-B944-8791FC749468}"/>
                </c:ext>
              </c:extLst>
            </c:dLbl>
            <c:dLbl>
              <c:idx val="3"/>
              <c:delete val="1"/>
              <c:extLst>
                <c:ext xmlns:c15="http://schemas.microsoft.com/office/drawing/2012/chart" uri="{CE6537A1-D6FC-4f65-9D91-7224C49458BB}"/>
                <c:ext xmlns:c16="http://schemas.microsoft.com/office/drawing/2014/chart" uri="{C3380CC4-5D6E-409C-BE32-E72D297353CC}">
                  <c16:uniqueId val="{00000003-14A2-4B94-B944-8791FC749468}"/>
                </c:ext>
              </c:extLst>
            </c:dLbl>
            <c:dLbl>
              <c:idx val="4"/>
              <c:delete val="1"/>
              <c:extLst>
                <c:ext xmlns:c15="http://schemas.microsoft.com/office/drawing/2012/chart" uri="{CE6537A1-D6FC-4f65-9D91-7224C49458BB}"/>
                <c:ext xmlns:c16="http://schemas.microsoft.com/office/drawing/2014/chart" uri="{C3380CC4-5D6E-409C-BE32-E72D297353CC}">
                  <c16:uniqueId val="{00000004-14A2-4B94-B944-8791FC749468}"/>
                </c:ext>
              </c:extLst>
            </c:dLbl>
            <c:dLbl>
              <c:idx val="5"/>
              <c:delete val="1"/>
              <c:extLst>
                <c:ext xmlns:c15="http://schemas.microsoft.com/office/drawing/2012/chart" uri="{CE6537A1-D6FC-4f65-9D91-7224C49458BB}"/>
                <c:ext xmlns:c16="http://schemas.microsoft.com/office/drawing/2014/chart" uri="{C3380CC4-5D6E-409C-BE32-E72D297353CC}">
                  <c16:uniqueId val="{00000027-14A2-4B94-B944-8791FC74946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emplois!$C$12:$I$12</c:f>
              <c:strCache>
                <c:ptCount val="7"/>
                <c:pt idx="0">
                  <c:v>2013-14</c:v>
                </c:pt>
                <c:pt idx="1">
                  <c:v>2014-15</c:v>
                </c:pt>
                <c:pt idx="2">
                  <c:v>2015-16</c:v>
                </c:pt>
                <c:pt idx="3">
                  <c:v>2016-17</c:v>
                </c:pt>
                <c:pt idx="4">
                  <c:v>2017-18</c:v>
                </c:pt>
                <c:pt idx="5">
                  <c:v>2018-19</c:v>
                </c:pt>
                <c:pt idx="6">
                  <c:v>2019-20</c:v>
                </c:pt>
              </c:strCache>
            </c:strRef>
          </c:cat>
          <c:val>
            <c:numRef>
              <c:f>emplois!$C$19:$I$19</c:f>
              <c:numCache>
                <c:formatCode>General</c:formatCode>
                <c:ptCount val="7"/>
                <c:pt idx="0">
                  <c:v>0</c:v>
                </c:pt>
                <c:pt idx="1">
                  <c:v>0</c:v>
                </c:pt>
                <c:pt idx="2">
                  <c:v>0</c:v>
                </c:pt>
                <c:pt idx="3">
                  <c:v>0</c:v>
                </c:pt>
                <c:pt idx="4" formatCode="0">
                  <c:v>66.632624254508457</c:v>
                </c:pt>
                <c:pt idx="5" formatCode="0">
                  <c:v>505.67780994998685</c:v>
                </c:pt>
                <c:pt idx="6" formatCode="0">
                  <c:v>476.31238686320143</c:v>
                </c:pt>
              </c:numCache>
            </c:numRef>
          </c:val>
          <c:extLst>
            <c:ext xmlns:c16="http://schemas.microsoft.com/office/drawing/2014/chart" uri="{C3380CC4-5D6E-409C-BE32-E72D297353CC}">
              <c16:uniqueId val="{00000008-6828-491B-B24E-54B9C74DAE48}"/>
            </c:ext>
          </c:extLst>
        </c:ser>
        <c:dLbls>
          <c:dLblPos val="ctr"/>
          <c:showLegendKey val="0"/>
          <c:showVal val="1"/>
          <c:showCatName val="0"/>
          <c:showSerName val="0"/>
          <c:showPercent val="0"/>
          <c:showBubbleSize val="0"/>
        </c:dLbls>
        <c:gapWidth val="75"/>
        <c:overlap val="100"/>
        <c:axId val="125370368"/>
        <c:axId val="125372288"/>
      </c:barChart>
      <c:catAx>
        <c:axId val="125370368"/>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Bell MT" panose="02020503060305020303" pitchFamily="18" charset="0"/>
                <a:ea typeface="+mn-ea"/>
                <a:cs typeface="+mn-cs"/>
              </a:defRPr>
            </a:pPr>
            <a:endParaRPr lang="fr-FR"/>
          </a:p>
        </c:txPr>
        <c:crossAx val="125372288"/>
        <c:crosses val="autoZero"/>
        <c:auto val="1"/>
        <c:lblAlgn val="ctr"/>
        <c:lblOffset val="100"/>
        <c:noMultiLvlLbl val="0"/>
      </c:catAx>
      <c:valAx>
        <c:axId val="125372288"/>
        <c:scaling>
          <c:orientation val="minMax"/>
        </c:scaling>
        <c:delete val="0"/>
        <c:axPos val="l"/>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Bell MT" panose="02020503060305020303" pitchFamily="18" charset="0"/>
                <a:ea typeface="+mn-ea"/>
                <a:cs typeface="+mn-cs"/>
              </a:defRPr>
            </a:pPr>
            <a:endParaRPr lang="fr-FR"/>
          </a:p>
        </c:txPr>
        <c:crossAx val="125370368"/>
        <c:crosses val="autoZero"/>
        <c:crossBetween val="between"/>
      </c:valAx>
      <c:spPr>
        <a:noFill/>
        <a:ln>
          <a:noFill/>
        </a:ln>
        <a:effectLst/>
      </c:spPr>
    </c:plotArea>
    <c:legend>
      <c:legendPos val="b"/>
      <c:layout>
        <c:manualLayout>
          <c:xMode val="edge"/>
          <c:yMode val="edge"/>
          <c:x val="0"/>
          <c:y val="0.7520091805421677"/>
          <c:w val="1"/>
          <c:h val="0.2479908472140179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Bell MT" panose="02020503060305020303" pitchFamily="18" charset="0"/>
              <a:ea typeface="+mn-ea"/>
              <a:cs typeface="+mn-cs"/>
            </a:defRPr>
          </a:pPr>
          <a:endParaRPr lang="fr-FR"/>
        </a:p>
      </c:txPr>
    </c:legend>
    <c:plotVisOnly val="1"/>
    <c:dispBlanksAs val="gap"/>
    <c:showDLblsOverMax val="0"/>
  </c:chart>
  <c:spPr>
    <a:noFill/>
    <a:ln w="9525" cap="flat" cmpd="sng" algn="ctr">
      <a:noFill/>
      <a:prstDash val="soli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ctr">
              <a:defRPr/>
            </a:pPr>
            <a:r>
              <a:rPr lang="fr-FR" sz="2000" b="0" i="0" baseline="0" dirty="0">
                <a:solidFill>
                  <a:srgbClr val="92D050"/>
                </a:solidFill>
                <a:effectLst/>
                <a:latin typeface="Bell MT" panose="02020503060305020303" pitchFamily="18" charset="0"/>
              </a:rPr>
              <a:t>Dons reçus / </a:t>
            </a:r>
            <a:r>
              <a:rPr lang="fr-FR" sz="2000" b="0" i="1" baseline="0" dirty="0">
                <a:solidFill>
                  <a:schemeClr val="accent5"/>
                </a:solidFill>
                <a:effectLst/>
                <a:latin typeface="Bell MT" panose="02020503060305020303" pitchFamily="18" charset="0"/>
              </a:rPr>
              <a:t>Donation </a:t>
            </a:r>
            <a:r>
              <a:rPr lang="fr-FR" sz="2000" b="0" i="1" baseline="0" dirty="0" err="1">
                <a:solidFill>
                  <a:schemeClr val="accent5"/>
                </a:solidFill>
                <a:effectLst/>
                <a:latin typeface="Bell MT" panose="02020503060305020303" pitchFamily="18" charset="0"/>
              </a:rPr>
              <a:t>received</a:t>
            </a:r>
            <a:endParaRPr lang="fr-FR" sz="2000" dirty="0">
              <a:solidFill>
                <a:schemeClr val="accent5"/>
              </a:solidFill>
              <a:effectLst/>
              <a:latin typeface="Bell MT" panose="02020503060305020303" pitchFamily="18" charset="0"/>
            </a:endParaRPr>
          </a:p>
          <a:p>
            <a:pPr algn="ctr">
              <a:defRPr/>
            </a:pPr>
            <a:r>
              <a:rPr lang="fr-FR" sz="2000" b="1" i="0" u="sng" baseline="0" dirty="0">
                <a:solidFill>
                  <a:srgbClr val="92D050"/>
                </a:solidFill>
                <a:effectLst/>
                <a:latin typeface="Bell MT" panose="02020503060305020303" pitchFamily="18" charset="0"/>
              </a:rPr>
              <a:t>4 793€ </a:t>
            </a:r>
            <a:endParaRPr lang="fr-FR" sz="2000" dirty="0">
              <a:solidFill>
                <a:srgbClr val="92D050"/>
              </a:solidFill>
              <a:effectLst/>
              <a:latin typeface="Bell MT" panose="02020503060305020303" pitchFamily="18" charset="0"/>
            </a:endParaRPr>
          </a:p>
          <a:p>
            <a:pPr algn="ctr">
              <a:defRPr/>
            </a:pPr>
            <a:endParaRPr lang="fr-FR" dirty="0"/>
          </a:p>
        </c:rich>
      </c:tx>
      <c:overlay val="0"/>
    </c:title>
    <c:autoTitleDeleted val="0"/>
    <c:view3D>
      <c:rotX val="30"/>
      <c:rotY val="180"/>
      <c:rAngAx val="0"/>
    </c:view3D>
    <c:floor>
      <c:thickness val="0"/>
    </c:floor>
    <c:sideWall>
      <c:thickness val="0"/>
    </c:sideWall>
    <c:backWall>
      <c:thickness val="0"/>
    </c:backWall>
    <c:plotArea>
      <c:layout>
        <c:manualLayout>
          <c:layoutTarget val="inner"/>
          <c:xMode val="edge"/>
          <c:yMode val="edge"/>
          <c:x val="2.0659191419882129E-2"/>
          <c:y val="0.25285177894429861"/>
          <c:w val="0.97934080858011785"/>
          <c:h val="0.50216229558127379"/>
        </c:manualLayout>
      </c:layout>
      <c:pie3DChart>
        <c:varyColors val="1"/>
        <c:ser>
          <c:idx val="1"/>
          <c:order val="0"/>
          <c:dPt>
            <c:idx val="0"/>
            <c:bubble3D val="0"/>
            <c:spPr>
              <a:solidFill>
                <a:srgbClr val="00B0F0"/>
              </a:solidFill>
            </c:spPr>
            <c:extLst>
              <c:ext xmlns:c16="http://schemas.microsoft.com/office/drawing/2014/chart" uri="{C3380CC4-5D6E-409C-BE32-E72D297353CC}">
                <c16:uniqueId val="{00000001-6CB2-490F-BF91-D96198BD4BD5}"/>
              </c:ext>
            </c:extLst>
          </c:dPt>
          <c:dLbls>
            <c:dLbl>
              <c:idx val="1"/>
              <c:spPr>
                <a:noFill/>
                <a:ln>
                  <a:noFill/>
                </a:ln>
                <a:effectLst/>
              </c:spPr>
              <c:txPr>
                <a:bodyPr wrap="square" lIns="38100" tIns="19050" rIns="38100" bIns="19050" anchor="ctr">
                  <a:spAutoFit/>
                </a:bodyPr>
                <a:lstStyle/>
                <a:p>
                  <a:pPr>
                    <a:defRPr sz="1100" b="1">
                      <a:solidFill>
                        <a:schemeClr val="bg1"/>
                      </a:solidFill>
                    </a:defRPr>
                  </a:pPr>
                  <a:endParaRPr lang="fr-FR"/>
                </a:p>
              </c:txPr>
              <c:showLegendKey val="0"/>
              <c:showVal val="0"/>
              <c:showCatName val="0"/>
              <c:showSerName val="0"/>
              <c:showPercent val="1"/>
              <c:showBubbleSize val="0"/>
              <c:extLst>
                <c:ext xmlns:c16="http://schemas.microsoft.com/office/drawing/2014/chart" uri="{C3380CC4-5D6E-409C-BE32-E72D297353CC}">
                  <c16:uniqueId val="{00000002-6CB2-490F-BF91-D96198BD4BD5}"/>
                </c:ext>
              </c:extLst>
            </c:dLbl>
            <c:spPr>
              <a:noFill/>
              <a:ln>
                <a:noFill/>
              </a:ln>
              <a:effectLst/>
            </c:spPr>
            <c:txPr>
              <a:bodyPr wrap="square" lIns="38100" tIns="19050" rIns="38100" bIns="19050" anchor="ctr">
                <a:spAutoFit/>
              </a:bodyPr>
              <a:lstStyle/>
              <a:p>
                <a:pPr>
                  <a:defRPr sz="1100"/>
                </a:pPr>
                <a:endParaRPr lang="fr-FR"/>
              </a:p>
            </c:txPr>
            <c:showLegendKey val="0"/>
            <c:showVal val="0"/>
            <c:showCatName val="0"/>
            <c:showSerName val="0"/>
            <c:showPercent val="1"/>
            <c:showBubbleSize val="0"/>
            <c:showLeaderLines val="1"/>
            <c:extLst>
              <c:ext xmlns:c15="http://schemas.microsoft.com/office/drawing/2012/chart" uri="{CE6537A1-D6FC-4f65-9D91-7224C49458BB}"/>
            </c:extLst>
          </c:dLbls>
          <c:cat>
            <c:strRef>
              <c:f>'synthèse dons'!$A$31:$A$32</c:f>
              <c:strCache>
                <c:ptCount val="2"/>
                <c:pt idx="0">
                  <c:v>Dons des particuliers / Private individuals</c:v>
                </c:pt>
                <c:pt idx="1">
                  <c:v>Entreprises privées / Private Companies</c:v>
                </c:pt>
              </c:strCache>
            </c:strRef>
          </c:cat>
          <c:val>
            <c:numRef>
              <c:f>'synthèse dons'!$C$31:$C$32</c:f>
              <c:numCache>
                <c:formatCode>0%</c:formatCode>
                <c:ptCount val="2"/>
                <c:pt idx="0">
                  <c:v>0.20717713331942417</c:v>
                </c:pt>
                <c:pt idx="1">
                  <c:v>0.79282286668057589</c:v>
                </c:pt>
              </c:numCache>
            </c:numRef>
          </c:val>
          <c:extLst>
            <c:ext xmlns:c16="http://schemas.microsoft.com/office/drawing/2014/chart" uri="{C3380CC4-5D6E-409C-BE32-E72D297353CC}">
              <c16:uniqueId val="{00000003-6CB2-490F-BF91-D96198BD4BD5}"/>
            </c:ext>
          </c:extLst>
        </c:ser>
        <c:ser>
          <c:idx val="0"/>
          <c:order val="1"/>
          <c:dPt>
            <c:idx val="0"/>
            <c:bubble3D val="0"/>
            <c:spPr>
              <a:solidFill>
                <a:srgbClr val="00B0F0"/>
              </a:solidFill>
            </c:spPr>
            <c:extLst>
              <c:ext xmlns:c16="http://schemas.microsoft.com/office/drawing/2014/chart" uri="{C3380CC4-5D6E-409C-BE32-E72D297353CC}">
                <c16:uniqueId val="{00000005-6CB2-490F-BF91-D96198BD4BD5}"/>
              </c:ext>
            </c:extLst>
          </c:dPt>
          <c:dPt>
            <c:idx val="4"/>
            <c:bubble3D val="0"/>
            <c:spPr>
              <a:solidFill>
                <a:schemeClr val="accent1"/>
              </a:solidFill>
            </c:spPr>
            <c:extLst>
              <c:ext xmlns:c16="http://schemas.microsoft.com/office/drawing/2014/chart" uri="{C3380CC4-5D6E-409C-BE32-E72D297353CC}">
                <c16:uniqueId val="{00000007-6CB2-490F-BF91-D96198BD4BD5}"/>
              </c:ext>
            </c:extLst>
          </c:dPt>
          <c:dLbls>
            <c:spPr>
              <a:noFill/>
              <a:ln>
                <a:noFill/>
              </a:ln>
              <a:effectLst/>
            </c:spPr>
            <c:txPr>
              <a:bodyPr/>
              <a:lstStyle/>
              <a:p>
                <a:pPr>
                  <a:defRPr>
                    <a:solidFill>
                      <a:schemeClr val="bg1"/>
                    </a:solidFill>
                  </a:defRPr>
                </a:pPr>
                <a:endParaRPr lang="fr-FR"/>
              </a:p>
            </c:txPr>
            <c:showLegendKey val="0"/>
            <c:showVal val="0"/>
            <c:showCatName val="0"/>
            <c:showSerName val="0"/>
            <c:showPercent val="1"/>
            <c:showBubbleSize val="0"/>
            <c:showLeaderLines val="0"/>
            <c:extLst>
              <c:ext xmlns:c15="http://schemas.microsoft.com/office/drawing/2012/chart" uri="{CE6537A1-D6FC-4f65-9D91-7224C49458BB}"/>
            </c:extLst>
          </c:dLbls>
          <c:cat>
            <c:strRef>
              <c:f>'synthèse dons'!$A$31:$A$32</c:f>
              <c:strCache>
                <c:ptCount val="2"/>
                <c:pt idx="0">
                  <c:v>Dons des particuliers / Private individuals</c:v>
                </c:pt>
                <c:pt idx="1">
                  <c:v>Entreprises privées / Private Companies</c:v>
                </c:pt>
              </c:strCache>
            </c:strRef>
          </c:cat>
          <c:val>
            <c:numRef>
              <c:f>'synthèse dons'!$C$31:$C$32</c:f>
              <c:numCache>
                <c:formatCode>0%</c:formatCode>
                <c:ptCount val="2"/>
                <c:pt idx="0">
                  <c:v>0.20717713331942417</c:v>
                </c:pt>
                <c:pt idx="1">
                  <c:v>0.79282286668057589</c:v>
                </c:pt>
              </c:numCache>
            </c:numRef>
          </c:val>
          <c:extLst>
            <c:ext xmlns:c16="http://schemas.microsoft.com/office/drawing/2014/chart" uri="{C3380CC4-5D6E-409C-BE32-E72D297353CC}">
              <c16:uniqueId val="{00000008-6CB2-490F-BF91-D96198BD4BD5}"/>
            </c:ext>
          </c:extLst>
        </c:ser>
        <c:dLbls>
          <c:showLegendKey val="0"/>
          <c:showVal val="0"/>
          <c:showCatName val="0"/>
          <c:showSerName val="0"/>
          <c:showPercent val="1"/>
          <c:showBubbleSize val="0"/>
          <c:showLeaderLines val="1"/>
        </c:dLbls>
      </c:pie3DChart>
    </c:plotArea>
    <c:legend>
      <c:legendPos val="t"/>
      <c:layout>
        <c:manualLayout>
          <c:xMode val="edge"/>
          <c:yMode val="edge"/>
          <c:x val="2.3319079948980102E-2"/>
          <c:y val="0.80676612832959993"/>
          <c:w val="0.97668086193968073"/>
          <c:h val="0.17258049848533602"/>
        </c:manualLayout>
      </c:layout>
      <c:overlay val="0"/>
      <c:txPr>
        <a:bodyPr/>
        <a:lstStyle/>
        <a:p>
          <a:pPr>
            <a:defRPr sz="1100"/>
          </a:pPr>
          <a:endParaRPr lang="fr-FR"/>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fr-FR" sz="2000" dirty="0">
                <a:solidFill>
                  <a:srgbClr val="92D050"/>
                </a:solidFill>
                <a:latin typeface="Bell MT" panose="02020503060305020303" pitchFamily="18" charset="0"/>
              </a:rPr>
              <a:t>Dépenses / </a:t>
            </a:r>
            <a:r>
              <a:rPr lang="fr-FR" sz="2000" b="0" i="1" dirty="0" err="1">
                <a:solidFill>
                  <a:schemeClr val="accent5"/>
                </a:solidFill>
                <a:latin typeface="Bell MT" panose="02020503060305020303" pitchFamily="18" charset="0"/>
              </a:rPr>
              <a:t>Expenses</a:t>
            </a:r>
            <a:endParaRPr lang="fr-FR" sz="2000" b="0" i="1" dirty="0">
              <a:solidFill>
                <a:schemeClr val="accent5"/>
              </a:solidFill>
              <a:latin typeface="Bell MT" panose="02020503060305020303" pitchFamily="18" charset="0"/>
            </a:endParaRPr>
          </a:p>
          <a:p>
            <a:pPr>
              <a:defRPr/>
            </a:pPr>
            <a:r>
              <a:rPr lang="fr-FR" sz="2000" u="sng">
                <a:solidFill>
                  <a:schemeClr val="accent3"/>
                </a:solidFill>
                <a:latin typeface="Bell MT" panose="02020503060305020303" pitchFamily="18" charset="0"/>
              </a:rPr>
              <a:t>3</a:t>
            </a:r>
            <a:r>
              <a:rPr lang="fr-FR" sz="2000" u="sng" baseline="0">
                <a:solidFill>
                  <a:schemeClr val="accent3"/>
                </a:solidFill>
                <a:latin typeface="Bell MT" panose="02020503060305020303" pitchFamily="18" charset="0"/>
              </a:rPr>
              <a:t> 606</a:t>
            </a:r>
            <a:r>
              <a:rPr lang="fr-FR" sz="2000" u="sng">
                <a:solidFill>
                  <a:schemeClr val="accent3"/>
                </a:solidFill>
                <a:latin typeface="Bell MT" panose="02020503060305020303" pitchFamily="18" charset="0"/>
              </a:rPr>
              <a:t>€</a:t>
            </a:r>
            <a:endParaRPr lang="fr-FR" sz="2000" u="sng" dirty="0">
              <a:solidFill>
                <a:schemeClr val="accent3"/>
              </a:solidFill>
              <a:latin typeface="Bell MT" panose="02020503060305020303" pitchFamily="18" charset="0"/>
            </a:endParaRPr>
          </a:p>
        </c:rich>
      </c:tx>
      <c:overlay val="0"/>
    </c:title>
    <c:autoTitleDeleted val="0"/>
    <c:view3D>
      <c:rotX val="30"/>
      <c:rotY val="350"/>
      <c:rAngAx val="0"/>
    </c:view3D>
    <c:floor>
      <c:thickness val="0"/>
    </c:floor>
    <c:sideWall>
      <c:thickness val="0"/>
    </c:sideWall>
    <c:backWall>
      <c:thickness val="0"/>
    </c:backWall>
    <c:plotArea>
      <c:layout>
        <c:manualLayout>
          <c:layoutTarget val="inner"/>
          <c:xMode val="edge"/>
          <c:yMode val="edge"/>
          <c:x val="5.9280400766565523E-2"/>
          <c:y val="0.24111064179777941"/>
          <c:w val="0.55616424801339903"/>
          <c:h val="0.67078141718468109"/>
        </c:manualLayout>
      </c:layout>
      <c:pie3DChart>
        <c:varyColors val="1"/>
        <c:ser>
          <c:idx val="0"/>
          <c:order val="0"/>
          <c:dPt>
            <c:idx val="3"/>
            <c:bubble3D val="0"/>
            <c:spPr>
              <a:solidFill>
                <a:srgbClr val="00B0F0"/>
              </a:solidFill>
            </c:spPr>
            <c:extLst>
              <c:ext xmlns:c16="http://schemas.microsoft.com/office/drawing/2014/chart" uri="{C3380CC4-5D6E-409C-BE32-E72D297353CC}">
                <c16:uniqueId val="{00000001-62A0-4D4F-81B5-D0BFD98019EC}"/>
              </c:ext>
            </c:extLst>
          </c:dPt>
          <c:dPt>
            <c:idx val="4"/>
            <c:bubble3D val="0"/>
            <c:spPr>
              <a:solidFill>
                <a:schemeClr val="accent4"/>
              </a:solidFill>
            </c:spPr>
            <c:extLst>
              <c:ext xmlns:c16="http://schemas.microsoft.com/office/drawing/2014/chart" uri="{C3380CC4-5D6E-409C-BE32-E72D297353CC}">
                <c16:uniqueId val="{00000003-62A0-4D4F-81B5-D0BFD98019EC}"/>
              </c:ext>
            </c:extLst>
          </c:dPt>
          <c:dLbls>
            <c:spPr>
              <a:noFill/>
              <a:ln>
                <a:noFill/>
              </a:ln>
              <a:effectLst/>
            </c:spPr>
            <c:txPr>
              <a:bodyPr wrap="square" lIns="38100" tIns="19050" rIns="38100" bIns="19050" anchor="ctr">
                <a:spAutoFit/>
              </a:bodyPr>
              <a:lstStyle/>
              <a:p>
                <a:pPr>
                  <a:defRPr sz="1400">
                    <a:solidFill>
                      <a:schemeClr val="bg1"/>
                    </a:solidFill>
                    <a:latin typeface="Bell MT" panose="02020503060305020303" pitchFamily="18" charset="0"/>
                  </a:defRPr>
                </a:pPr>
                <a:endParaRPr lang="fr-FR"/>
              </a:p>
            </c:txPr>
            <c:showLegendKey val="0"/>
            <c:showVal val="0"/>
            <c:showCatName val="0"/>
            <c:showSerName val="0"/>
            <c:showPercent val="1"/>
            <c:showBubbleSize val="0"/>
            <c:showLeaderLines val="1"/>
            <c:extLst>
              <c:ext xmlns:c15="http://schemas.microsoft.com/office/drawing/2012/chart" uri="{CE6537A1-D6FC-4f65-9D91-7224C49458BB}"/>
            </c:extLst>
          </c:dLbls>
          <c:cat>
            <c:strRef>
              <c:f>emplois!$B$47:$B$52</c:f>
              <c:strCache>
                <c:ptCount val="6"/>
                <c:pt idx="0">
                  <c:v>Distribution de fournitures scolaires / School supplies distribution</c:v>
                </c:pt>
                <c:pt idx="1">
                  <c:v>Distribution de livres scolaires / Schoolbooks  distribution</c:v>
                </c:pt>
                <c:pt idx="2">
                  <c:v>Rénovation  école Ambohidrapeto / Ambohidrapeto's  school renovation </c:v>
                </c:pt>
                <c:pt idx="3">
                  <c:v>Construction de salle de classe à Anosivita Boina / New classroom at Anosivita Boina</c:v>
                </c:pt>
                <c:pt idx="4">
                  <c:v>Charges de fonctionnement / Operating expenses</c:v>
                </c:pt>
                <c:pt idx="5">
                  <c:v>Aide au mérite / Scholarship program</c:v>
                </c:pt>
              </c:strCache>
            </c:strRef>
          </c:cat>
          <c:val>
            <c:numRef>
              <c:f>emplois!$C$47:$C$52</c:f>
              <c:numCache>
                <c:formatCode>0%</c:formatCode>
                <c:ptCount val="6"/>
                <c:pt idx="0">
                  <c:v>0.3928755024431706</c:v>
                </c:pt>
                <c:pt idx="1">
                  <c:v>0.14155737630467982</c:v>
                </c:pt>
                <c:pt idx="2">
                  <c:v>0.23802291967096922</c:v>
                </c:pt>
                <c:pt idx="3">
                  <c:v>0</c:v>
                </c:pt>
                <c:pt idx="4">
                  <c:v>9.5459839161935359E-2</c:v>
                </c:pt>
                <c:pt idx="5">
                  <c:v>0.13208436241924504</c:v>
                </c:pt>
              </c:numCache>
            </c:numRef>
          </c:val>
          <c:extLst>
            <c:ext xmlns:c16="http://schemas.microsoft.com/office/drawing/2014/chart" uri="{C3380CC4-5D6E-409C-BE32-E72D297353CC}">
              <c16:uniqueId val="{00000004-62A0-4D4F-81B5-D0BFD98019EC}"/>
            </c:ext>
          </c:extLst>
        </c:ser>
        <c:dLbls>
          <c:showLegendKey val="0"/>
          <c:showVal val="0"/>
          <c:showCatName val="0"/>
          <c:showSerName val="0"/>
          <c:showPercent val="1"/>
          <c:showBubbleSize val="0"/>
          <c:showLeaderLines val="1"/>
        </c:dLbls>
      </c:pie3DChart>
    </c:plotArea>
    <c:legend>
      <c:legendPos val="r"/>
      <c:overlay val="0"/>
      <c:txPr>
        <a:bodyPr/>
        <a:lstStyle/>
        <a:p>
          <a:pPr>
            <a:defRPr sz="1000">
              <a:latin typeface="Bell MT" panose="02020503060305020303" pitchFamily="18" charset="0"/>
            </a:defRPr>
          </a:pPr>
          <a:endParaRPr lang="fr-FR"/>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dirty="0">
                <a:solidFill>
                  <a:schemeClr val="accent6"/>
                </a:solidFill>
                <a:latin typeface="Bell MT" panose="02020503060305020303" pitchFamily="18" charset="0"/>
              </a:rPr>
              <a:t>Taux</a:t>
            </a:r>
            <a:r>
              <a:rPr lang="fr-FR" sz="1600" baseline="0" dirty="0">
                <a:solidFill>
                  <a:schemeClr val="accent6"/>
                </a:solidFill>
                <a:latin typeface="Bell MT" panose="02020503060305020303" pitchFamily="18" charset="0"/>
              </a:rPr>
              <a:t> de r</a:t>
            </a:r>
            <a:r>
              <a:rPr lang="fr-FR" sz="1600" dirty="0">
                <a:solidFill>
                  <a:schemeClr val="accent6"/>
                </a:solidFill>
                <a:latin typeface="Bell MT" panose="02020503060305020303" pitchFamily="18" charset="0"/>
              </a:rPr>
              <a:t>éalisation des projets (dépenses</a:t>
            </a:r>
            <a:r>
              <a:rPr lang="fr-FR" sz="1600" baseline="0" dirty="0">
                <a:solidFill>
                  <a:schemeClr val="accent6"/>
                </a:solidFill>
                <a:latin typeface="Bell MT" panose="02020503060305020303" pitchFamily="18" charset="0"/>
              </a:rPr>
              <a:t> effectives vs. budget) </a:t>
            </a:r>
            <a:r>
              <a:rPr lang="fr-FR" sz="1600" baseline="0" dirty="0">
                <a:latin typeface="Bell MT" panose="02020503060305020303" pitchFamily="18" charset="0"/>
              </a:rPr>
              <a:t>/ </a:t>
            </a:r>
          </a:p>
          <a:p>
            <a:pPr>
              <a:defRPr/>
            </a:pPr>
            <a:r>
              <a:rPr lang="fr-FR" sz="1600" i="1" baseline="0" dirty="0" err="1">
                <a:solidFill>
                  <a:srgbClr val="0070C0"/>
                </a:solidFill>
                <a:latin typeface="Bell MT" panose="02020503060305020303" pitchFamily="18" charset="0"/>
              </a:rPr>
              <a:t>Completion</a:t>
            </a:r>
            <a:r>
              <a:rPr lang="fr-FR" sz="1600" i="1" baseline="0" dirty="0">
                <a:solidFill>
                  <a:srgbClr val="0070C0"/>
                </a:solidFill>
                <a:latin typeface="Bell MT" panose="02020503060305020303" pitchFamily="18" charset="0"/>
              </a:rPr>
              <a:t> rate of </a:t>
            </a:r>
            <a:r>
              <a:rPr lang="fr-FR" sz="1600" i="1" baseline="0" dirty="0" err="1">
                <a:solidFill>
                  <a:srgbClr val="0070C0"/>
                </a:solidFill>
                <a:latin typeface="Bell MT" panose="02020503060305020303" pitchFamily="18" charset="0"/>
              </a:rPr>
              <a:t>planned</a:t>
            </a:r>
            <a:r>
              <a:rPr lang="fr-FR" sz="1600" i="1" baseline="0" dirty="0">
                <a:solidFill>
                  <a:srgbClr val="0070C0"/>
                </a:solidFill>
                <a:latin typeface="Bell MT" panose="02020503060305020303" pitchFamily="18" charset="0"/>
              </a:rPr>
              <a:t> </a:t>
            </a:r>
            <a:r>
              <a:rPr lang="fr-FR" sz="1600" i="1" baseline="0" dirty="0" err="1">
                <a:solidFill>
                  <a:srgbClr val="0070C0"/>
                </a:solidFill>
                <a:latin typeface="Bell MT" panose="02020503060305020303" pitchFamily="18" charset="0"/>
              </a:rPr>
              <a:t>projects</a:t>
            </a:r>
            <a:r>
              <a:rPr lang="fr-FR" sz="1600" i="1" baseline="0" dirty="0">
                <a:solidFill>
                  <a:srgbClr val="0070C0"/>
                </a:solidFill>
                <a:latin typeface="Bell MT" panose="02020503060305020303" pitchFamily="18" charset="0"/>
              </a:rPr>
              <a:t>  (effective </a:t>
            </a:r>
            <a:r>
              <a:rPr lang="fr-FR" sz="1600" i="1" baseline="0" dirty="0" err="1">
                <a:solidFill>
                  <a:srgbClr val="0070C0"/>
                </a:solidFill>
                <a:latin typeface="Bell MT" panose="02020503060305020303" pitchFamily="18" charset="0"/>
              </a:rPr>
              <a:t>spendings</a:t>
            </a:r>
            <a:r>
              <a:rPr lang="fr-FR" sz="1600" i="1" baseline="0" dirty="0">
                <a:solidFill>
                  <a:srgbClr val="0070C0"/>
                </a:solidFill>
                <a:latin typeface="Bell MT" panose="02020503060305020303" pitchFamily="18" charset="0"/>
              </a:rPr>
              <a:t> vs. budget)</a:t>
            </a:r>
            <a:endParaRPr lang="fr-FR" sz="1600" i="1" dirty="0">
              <a:solidFill>
                <a:srgbClr val="0070C0"/>
              </a:solidFill>
              <a:latin typeface="Bell MT" panose="02020503060305020303"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Réalisé / Actual</c:v>
                </c:pt>
              </c:strCache>
            </c:strRef>
          </c:tx>
          <c:spPr>
            <a:solidFill>
              <a:schemeClr val="accent1"/>
            </a:solidFill>
            <a:ln>
              <a:noFill/>
            </a:ln>
            <a:effectLst/>
          </c:spPr>
          <c:invertIfNegative val="0"/>
          <c:dLbls>
            <c:dLbl>
              <c:idx val="0"/>
              <c:layout>
                <c:manualLayout>
                  <c:x val="3.0821818071994158E-2"/>
                  <c:y val="-1.1910662528258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01-498B-A359-0D158D2E249C}"/>
                </c:ext>
              </c:extLst>
            </c:dLbl>
            <c:dLbl>
              <c:idx val="1"/>
              <c:layout>
                <c:manualLayout>
                  <c:x val="2.0547878714662772E-2"/>
                  <c:y val="-2.97766563206473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01-498B-A359-0D158D2E249C}"/>
                </c:ext>
              </c:extLst>
            </c:dLbl>
            <c:dLbl>
              <c:idx val="2"/>
              <c:layout>
                <c:manualLayout>
                  <c:x val="2.3972525167106504E-2"/>
                  <c:y val="-1.091798119211990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01-498B-A359-0D158D2E249C}"/>
                </c:ext>
              </c:extLst>
            </c:dLbl>
            <c:dLbl>
              <c:idx val="3"/>
              <c:layout>
                <c:manualLayout>
                  <c:x val="2.7397171619550364E-2"/>
                  <c:y val="5.95533126412925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01-498B-A359-0D158D2E249C}"/>
                </c:ext>
              </c:extLst>
            </c:dLbl>
            <c:dLbl>
              <c:idx val="4"/>
              <c:delete val="1"/>
              <c:extLst>
                <c:ext xmlns:c15="http://schemas.microsoft.com/office/drawing/2012/chart" uri="{CE6537A1-D6FC-4f65-9D91-7224C49458BB}"/>
                <c:ext xmlns:c16="http://schemas.microsoft.com/office/drawing/2014/chart" uri="{C3380CC4-5D6E-409C-BE32-E72D297353CC}">
                  <c16:uniqueId val="{00000006-8801-498B-A359-0D158D2E249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Bell MT" panose="02020503060305020303" pitchFamily="18"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Distribution de fournitures scolaires / School supplies distribution</c:v>
                </c:pt>
                <c:pt idx="1">
                  <c:v>Distribution de livres scolaires / Schoolbooks  distribution</c:v>
                </c:pt>
                <c:pt idx="2">
                  <c:v>Rénovation école / School renovation</c:v>
                </c:pt>
                <c:pt idx="3">
                  <c:v>Aide au mérite / Scholarship program</c:v>
                </c:pt>
                <c:pt idx="4">
                  <c:v>Construction de salle de classe / New classroom construction</c:v>
                </c:pt>
              </c:strCache>
            </c:strRef>
          </c:cat>
          <c:val>
            <c:numRef>
              <c:f>Feuil1!$B$2:$B$6</c:f>
              <c:numCache>
                <c:formatCode>_("€"* #,##0_);_("€"* \(#,##0\);_("€"* "-"_);_(@_)</c:formatCode>
                <c:ptCount val="5"/>
                <c:pt idx="0">
                  <c:v>1417</c:v>
                </c:pt>
                <c:pt idx="1">
                  <c:v>510</c:v>
                </c:pt>
                <c:pt idx="2">
                  <c:v>858</c:v>
                </c:pt>
                <c:pt idx="3">
                  <c:v>476</c:v>
                </c:pt>
                <c:pt idx="4">
                  <c:v>0</c:v>
                </c:pt>
              </c:numCache>
            </c:numRef>
          </c:val>
          <c:extLst>
            <c:ext xmlns:c16="http://schemas.microsoft.com/office/drawing/2014/chart" uri="{C3380CC4-5D6E-409C-BE32-E72D297353CC}">
              <c16:uniqueId val="{00000000-8801-498B-A359-0D158D2E249C}"/>
            </c:ext>
          </c:extLst>
        </c:ser>
        <c:ser>
          <c:idx val="1"/>
          <c:order val="1"/>
          <c:tx>
            <c:strRef>
              <c:f>Feuil1!$C$1</c:f>
              <c:strCache>
                <c:ptCount val="1"/>
                <c:pt idx="0">
                  <c:v>Prévu / Targeted</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8801-498B-A359-0D158D2E249C}"/>
                </c:ext>
              </c:extLst>
            </c:dLbl>
            <c:dLbl>
              <c:idx val="1"/>
              <c:delete val="1"/>
              <c:extLst>
                <c:ext xmlns:c15="http://schemas.microsoft.com/office/drawing/2012/chart" uri="{CE6537A1-D6FC-4f65-9D91-7224C49458BB}"/>
                <c:ext xmlns:c16="http://schemas.microsoft.com/office/drawing/2014/chart" uri="{C3380CC4-5D6E-409C-BE32-E72D297353CC}">
                  <c16:uniqueId val="{00000009-8801-498B-A359-0D158D2E249C}"/>
                </c:ext>
              </c:extLst>
            </c:dLbl>
            <c:dLbl>
              <c:idx val="2"/>
              <c:delete val="1"/>
              <c:extLst>
                <c:ext xmlns:c15="http://schemas.microsoft.com/office/drawing/2012/chart" uri="{CE6537A1-D6FC-4f65-9D91-7224C49458BB}"/>
                <c:ext xmlns:c16="http://schemas.microsoft.com/office/drawing/2014/chart" uri="{C3380CC4-5D6E-409C-BE32-E72D297353CC}">
                  <c16:uniqueId val="{00000008-8801-498B-A359-0D158D2E249C}"/>
                </c:ext>
              </c:extLst>
            </c:dLbl>
            <c:dLbl>
              <c:idx val="3"/>
              <c:delete val="1"/>
              <c:extLst>
                <c:ext xmlns:c15="http://schemas.microsoft.com/office/drawing/2012/chart" uri="{CE6537A1-D6FC-4f65-9D91-7224C49458BB}"/>
                <c:ext xmlns:c16="http://schemas.microsoft.com/office/drawing/2014/chart" uri="{C3380CC4-5D6E-409C-BE32-E72D297353CC}">
                  <c16:uniqueId val="{00000007-8801-498B-A359-0D158D2E249C}"/>
                </c:ext>
              </c:extLst>
            </c:dLbl>
            <c:dLbl>
              <c:idx val="4"/>
              <c:layout>
                <c:manualLayout>
                  <c:x val="-4.109575742932554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801-498B-A359-0D158D2E249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Bell MT" panose="02020503060305020303" pitchFamily="18"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Distribution de fournitures scolaires / School supplies distribution</c:v>
                </c:pt>
                <c:pt idx="1">
                  <c:v>Distribution de livres scolaires / Schoolbooks  distribution</c:v>
                </c:pt>
                <c:pt idx="2">
                  <c:v>Rénovation école / School renovation</c:v>
                </c:pt>
                <c:pt idx="3">
                  <c:v>Aide au mérite / Scholarship program</c:v>
                </c:pt>
                <c:pt idx="4">
                  <c:v>Construction de salle de classe / New classroom construction</c:v>
                </c:pt>
              </c:strCache>
            </c:strRef>
          </c:cat>
          <c:val>
            <c:numRef>
              <c:f>Feuil1!$C$2:$C$6</c:f>
              <c:numCache>
                <c:formatCode>_("€"* #,##0_);_("€"* \(#,##0\);_("€"* "-"_);_(@_)</c:formatCode>
                <c:ptCount val="5"/>
                <c:pt idx="0">
                  <c:v>1417</c:v>
                </c:pt>
                <c:pt idx="1">
                  <c:v>510</c:v>
                </c:pt>
                <c:pt idx="2">
                  <c:v>858</c:v>
                </c:pt>
                <c:pt idx="3">
                  <c:v>476</c:v>
                </c:pt>
                <c:pt idx="4">
                  <c:v>5000</c:v>
                </c:pt>
              </c:numCache>
            </c:numRef>
          </c:val>
          <c:extLst>
            <c:ext xmlns:c16="http://schemas.microsoft.com/office/drawing/2014/chart" uri="{C3380CC4-5D6E-409C-BE32-E72D297353CC}">
              <c16:uniqueId val="{00000001-8801-498B-A359-0D158D2E249C}"/>
            </c:ext>
          </c:extLst>
        </c:ser>
        <c:dLbls>
          <c:showLegendKey val="0"/>
          <c:showVal val="0"/>
          <c:showCatName val="0"/>
          <c:showSerName val="0"/>
          <c:showPercent val="0"/>
          <c:showBubbleSize val="0"/>
        </c:dLbls>
        <c:gapWidth val="219"/>
        <c:overlap val="-27"/>
        <c:axId val="676828880"/>
        <c:axId val="676830520"/>
      </c:barChart>
      <c:catAx>
        <c:axId val="676828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76830520"/>
        <c:crosses val="autoZero"/>
        <c:auto val="1"/>
        <c:lblAlgn val="ctr"/>
        <c:lblOffset val="100"/>
        <c:noMultiLvlLbl val="0"/>
      </c:catAx>
      <c:valAx>
        <c:axId val="676830520"/>
        <c:scaling>
          <c:orientation val="minMax"/>
        </c:scaling>
        <c:delete val="0"/>
        <c:axPos val="l"/>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76828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D02593-1B9A-4B68-9629-F12F76001C1E}" type="doc">
      <dgm:prSet loTypeId="urn:microsoft.com/office/officeart/2005/8/layout/cycle8" loCatId="cycle" qsTypeId="urn:microsoft.com/office/officeart/2005/8/quickstyle/3d1" qsCatId="3D" csTypeId="urn:microsoft.com/office/officeart/2005/8/colors/colorful2" csCatId="colorful" phldr="1"/>
      <dgm:spPr/>
      <dgm:t>
        <a:bodyPr/>
        <a:lstStyle/>
        <a:p>
          <a:endParaRPr lang="fr-FR"/>
        </a:p>
      </dgm:t>
    </dgm:pt>
    <dgm:pt modelId="{4BA736AF-AE9F-4BCE-BA5A-37F1A9D0177F}">
      <dgm:prSet phldrT="[Texte]" custT="1"/>
      <dgm:spPr/>
      <dgm:t>
        <a:bodyPr/>
        <a:lstStyle/>
        <a:p>
          <a:r>
            <a:rPr lang="fr-FR" sz="1300" dirty="0">
              <a:latin typeface="Bell MT" panose="02020503060305020303" pitchFamily="18" charset="0"/>
            </a:rPr>
            <a:t>Construction de salles de classe / </a:t>
          </a:r>
          <a:r>
            <a:rPr lang="fr-FR" sz="1300" dirty="0" err="1">
              <a:latin typeface="Bell MT" panose="02020503060305020303" pitchFamily="18" charset="0"/>
            </a:rPr>
            <a:t>Classroom</a:t>
          </a:r>
          <a:r>
            <a:rPr lang="fr-FR" sz="1300" dirty="0">
              <a:latin typeface="Bell MT" panose="02020503060305020303" pitchFamily="18" charset="0"/>
            </a:rPr>
            <a:t> construction</a:t>
          </a:r>
        </a:p>
      </dgm:t>
    </dgm:pt>
    <dgm:pt modelId="{7EDF2323-5CD1-439A-96DA-B1827DE111E3}" type="parTrans" cxnId="{11100B0C-6286-401A-AF4B-DC5CC16D8950}">
      <dgm:prSet/>
      <dgm:spPr/>
      <dgm:t>
        <a:bodyPr/>
        <a:lstStyle/>
        <a:p>
          <a:endParaRPr lang="fr-FR" sz="1300">
            <a:solidFill>
              <a:schemeClr val="tx1"/>
            </a:solidFill>
            <a:latin typeface="Bell MT" panose="02020503060305020303" pitchFamily="18" charset="0"/>
          </a:endParaRPr>
        </a:p>
      </dgm:t>
    </dgm:pt>
    <dgm:pt modelId="{438D48A9-D696-4C96-BDE5-7E35C5F8F4D4}" type="sibTrans" cxnId="{11100B0C-6286-401A-AF4B-DC5CC16D8950}">
      <dgm:prSet/>
      <dgm:spPr/>
      <dgm:t>
        <a:bodyPr/>
        <a:lstStyle/>
        <a:p>
          <a:endParaRPr lang="fr-FR" sz="1300">
            <a:solidFill>
              <a:schemeClr val="tx1"/>
            </a:solidFill>
            <a:latin typeface="Bell MT" panose="02020503060305020303" pitchFamily="18" charset="0"/>
          </a:endParaRPr>
        </a:p>
      </dgm:t>
    </dgm:pt>
    <dgm:pt modelId="{2F48AEA5-B603-45B8-8E75-CF83C4CDAAB9}">
      <dgm:prSet phldrT="[Texte]" custT="1"/>
      <dgm:spPr/>
      <dgm:t>
        <a:bodyPr/>
        <a:lstStyle/>
        <a:p>
          <a:r>
            <a:rPr lang="fr-FR" sz="1300" dirty="0">
              <a:latin typeface="Bell MT" panose="02020503060305020303" pitchFamily="18" charset="0"/>
            </a:rPr>
            <a:t>Distribution de fournitures scolaires / </a:t>
          </a:r>
          <a:r>
            <a:rPr lang="fr-FR" sz="1300" dirty="0" err="1">
              <a:latin typeface="Bell MT" panose="02020503060305020303" pitchFamily="18" charset="0"/>
            </a:rPr>
            <a:t>School</a:t>
          </a:r>
          <a:r>
            <a:rPr lang="fr-FR" sz="1300" dirty="0">
              <a:latin typeface="Bell MT" panose="02020503060305020303" pitchFamily="18" charset="0"/>
            </a:rPr>
            <a:t> supplies distribution</a:t>
          </a:r>
        </a:p>
      </dgm:t>
    </dgm:pt>
    <dgm:pt modelId="{1F836E70-2458-43FC-8CF8-F0D5E6441218}" type="parTrans" cxnId="{F8B2034A-432D-4CB4-927B-9E54EEEF745A}">
      <dgm:prSet/>
      <dgm:spPr/>
      <dgm:t>
        <a:bodyPr/>
        <a:lstStyle/>
        <a:p>
          <a:endParaRPr lang="fr-FR" sz="1300">
            <a:solidFill>
              <a:schemeClr val="tx1"/>
            </a:solidFill>
            <a:latin typeface="Bell MT" panose="02020503060305020303" pitchFamily="18" charset="0"/>
          </a:endParaRPr>
        </a:p>
      </dgm:t>
    </dgm:pt>
    <dgm:pt modelId="{96324A79-D188-4ECF-8C3A-C2EBD06939D5}" type="sibTrans" cxnId="{F8B2034A-432D-4CB4-927B-9E54EEEF745A}">
      <dgm:prSet/>
      <dgm:spPr/>
      <dgm:t>
        <a:bodyPr/>
        <a:lstStyle/>
        <a:p>
          <a:endParaRPr lang="fr-FR" sz="1300">
            <a:solidFill>
              <a:schemeClr val="tx1"/>
            </a:solidFill>
            <a:latin typeface="Bell MT" panose="02020503060305020303" pitchFamily="18" charset="0"/>
          </a:endParaRPr>
        </a:p>
      </dgm:t>
    </dgm:pt>
    <dgm:pt modelId="{9A3966BB-2DF1-40E4-9C6B-E4004708A7F6}">
      <dgm:prSet phldrT="[Texte]" custT="1"/>
      <dgm:spPr/>
      <dgm:t>
        <a:bodyPr/>
        <a:lstStyle/>
        <a:p>
          <a:r>
            <a:rPr lang="fr-FR" sz="1300">
              <a:latin typeface="Bell MT" panose="02020503060305020303" pitchFamily="18" charset="0"/>
            </a:rPr>
            <a:t>Aires de jeux &amp; jeux éducatifs / Playgrounds and educational games</a:t>
          </a:r>
          <a:endParaRPr lang="fr-FR" sz="1300" dirty="0">
            <a:latin typeface="Bell MT" panose="02020503060305020303" pitchFamily="18" charset="0"/>
          </a:endParaRPr>
        </a:p>
      </dgm:t>
    </dgm:pt>
    <dgm:pt modelId="{B24C038C-BCC7-4230-9762-D37285ADD18C}" type="parTrans" cxnId="{866FE4E5-6A3C-47C1-A719-63E5B08B0F9A}">
      <dgm:prSet/>
      <dgm:spPr/>
      <dgm:t>
        <a:bodyPr/>
        <a:lstStyle/>
        <a:p>
          <a:endParaRPr lang="fr-FR" sz="1300">
            <a:solidFill>
              <a:schemeClr val="tx1"/>
            </a:solidFill>
            <a:latin typeface="Bell MT" panose="02020503060305020303" pitchFamily="18" charset="0"/>
          </a:endParaRPr>
        </a:p>
      </dgm:t>
    </dgm:pt>
    <dgm:pt modelId="{9A379C89-F2BD-40D1-80BB-2C88483ACECF}" type="sibTrans" cxnId="{866FE4E5-6A3C-47C1-A719-63E5B08B0F9A}">
      <dgm:prSet/>
      <dgm:spPr/>
      <dgm:t>
        <a:bodyPr/>
        <a:lstStyle/>
        <a:p>
          <a:endParaRPr lang="fr-FR" sz="1300">
            <a:solidFill>
              <a:schemeClr val="tx1"/>
            </a:solidFill>
            <a:latin typeface="Bell MT" panose="02020503060305020303" pitchFamily="18" charset="0"/>
          </a:endParaRPr>
        </a:p>
      </dgm:t>
    </dgm:pt>
    <dgm:pt modelId="{FC37C367-713F-4E59-AB6D-8FEF6AE26AE6}">
      <dgm:prSet phldrT="[Texte]" custT="1"/>
      <dgm:spPr/>
      <dgm:t>
        <a:bodyPr/>
        <a:lstStyle/>
        <a:p>
          <a:r>
            <a:rPr lang="fr-FR" sz="1300" dirty="0">
              <a:latin typeface="Bell MT" panose="02020503060305020303" pitchFamily="18" charset="0"/>
            </a:rPr>
            <a:t>Accompagnement des meilleurs élèves post classe primaire / </a:t>
          </a:r>
          <a:r>
            <a:rPr lang="fr-FR" sz="1300" dirty="0" err="1">
              <a:latin typeface="Bell MT" panose="02020503060305020303" pitchFamily="18" charset="0"/>
            </a:rPr>
            <a:t>Helping</a:t>
          </a:r>
          <a:r>
            <a:rPr lang="fr-FR" sz="1300" dirty="0">
              <a:latin typeface="Bell MT" panose="02020503060305020303" pitchFamily="18" charset="0"/>
            </a:rPr>
            <a:t> the best </a:t>
          </a:r>
          <a:r>
            <a:rPr lang="fr-FR" sz="1300" dirty="0" err="1">
              <a:latin typeface="Bell MT" panose="02020503060305020303" pitchFamily="18" charset="0"/>
            </a:rPr>
            <a:t>children</a:t>
          </a:r>
          <a:r>
            <a:rPr lang="fr-FR" sz="1300" dirty="0">
              <a:latin typeface="Bell MT" panose="02020503060305020303" pitchFamily="18" charset="0"/>
            </a:rPr>
            <a:t> </a:t>
          </a:r>
          <a:r>
            <a:rPr lang="fr-FR" sz="1300" dirty="0" err="1">
              <a:latin typeface="Bell MT" panose="02020503060305020303" pitchFamily="18" charset="0"/>
            </a:rPr>
            <a:t>after</a:t>
          </a:r>
          <a:r>
            <a:rPr lang="fr-FR" sz="1300" dirty="0">
              <a:latin typeface="Bell MT" panose="02020503060305020303" pitchFamily="18" charset="0"/>
            </a:rPr>
            <a:t> the </a:t>
          </a:r>
          <a:r>
            <a:rPr lang="fr-FR" sz="1300" dirty="0" err="1">
              <a:latin typeface="Bell MT" panose="02020503060305020303" pitchFamily="18" charset="0"/>
            </a:rPr>
            <a:t>primary</a:t>
          </a:r>
          <a:r>
            <a:rPr lang="fr-FR" sz="1300" dirty="0">
              <a:latin typeface="Bell MT" panose="02020503060305020303" pitchFamily="18" charset="0"/>
            </a:rPr>
            <a:t> </a:t>
          </a:r>
          <a:r>
            <a:rPr lang="fr-FR" sz="1300" dirty="0" err="1">
              <a:latin typeface="Bell MT" panose="02020503060305020303" pitchFamily="18" charset="0"/>
            </a:rPr>
            <a:t>school</a:t>
          </a:r>
          <a:endParaRPr lang="fr-FR" sz="1300" dirty="0">
            <a:latin typeface="Bell MT" panose="02020503060305020303" pitchFamily="18" charset="0"/>
          </a:endParaRPr>
        </a:p>
      </dgm:t>
    </dgm:pt>
    <dgm:pt modelId="{FCC105A0-563E-460B-8624-D3C41373145F}" type="parTrans" cxnId="{54D4C4A1-69B0-451C-AD61-C6EEFAE71B9F}">
      <dgm:prSet/>
      <dgm:spPr/>
      <dgm:t>
        <a:bodyPr/>
        <a:lstStyle/>
        <a:p>
          <a:endParaRPr lang="fr-FR" sz="1300">
            <a:solidFill>
              <a:schemeClr val="tx1"/>
            </a:solidFill>
            <a:latin typeface="Bell MT" panose="02020503060305020303" pitchFamily="18" charset="0"/>
          </a:endParaRPr>
        </a:p>
      </dgm:t>
    </dgm:pt>
    <dgm:pt modelId="{EBDA8F90-9095-4D4E-B6BC-18FA429475FC}" type="sibTrans" cxnId="{54D4C4A1-69B0-451C-AD61-C6EEFAE71B9F}">
      <dgm:prSet/>
      <dgm:spPr/>
      <dgm:t>
        <a:bodyPr/>
        <a:lstStyle/>
        <a:p>
          <a:endParaRPr lang="fr-FR" sz="1300">
            <a:solidFill>
              <a:schemeClr val="tx1"/>
            </a:solidFill>
            <a:latin typeface="Bell MT" panose="02020503060305020303" pitchFamily="18" charset="0"/>
          </a:endParaRPr>
        </a:p>
      </dgm:t>
    </dgm:pt>
    <dgm:pt modelId="{E921F958-9581-4897-AF27-32AFC0986355}">
      <dgm:prSet phldrT="[Texte]" custT="1"/>
      <dgm:spPr/>
      <dgm:t>
        <a:bodyPr/>
        <a:lstStyle/>
        <a:p>
          <a:r>
            <a:rPr lang="fr-FR" sz="1300" dirty="0">
              <a:latin typeface="Bell MT" panose="02020503060305020303" pitchFamily="18" charset="0"/>
            </a:rPr>
            <a:t>Rénovation de salles de classe / </a:t>
          </a:r>
          <a:r>
            <a:rPr lang="fr-FR" sz="1300" dirty="0" err="1">
              <a:latin typeface="Bell MT" panose="02020503060305020303" pitchFamily="18" charset="0"/>
            </a:rPr>
            <a:t>Classroom</a:t>
          </a:r>
          <a:r>
            <a:rPr lang="fr-FR" sz="1300" dirty="0">
              <a:latin typeface="Bell MT" panose="02020503060305020303" pitchFamily="18" charset="0"/>
            </a:rPr>
            <a:t> </a:t>
          </a:r>
          <a:r>
            <a:rPr lang="fr-FR" sz="1300" dirty="0" err="1">
              <a:latin typeface="Bell MT" panose="02020503060305020303" pitchFamily="18" charset="0"/>
            </a:rPr>
            <a:t>renovation</a:t>
          </a:r>
          <a:endParaRPr lang="fr-FR" sz="1300" dirty="0">
            <a:latin typeface="Bell MT" panose="02020503060305020303" pitchFamily="18" charset="0"/>
          </a:endParaRPr>
        </a:p>
        <a:p>
          <a:endParaRPr lang="fr-FR" sz="1300" dirty="0">
            <a:latin typeface="Bell MT" panose="02020503060305020303" pitchFamily="18" charset="0"/>
          </a:endParaRPr>
        </a:p>
      </dgm:t>
    </dgm:pt>
    <dgm:pt modelId="{83D39DF7-3DEF-4194-99D4-BCF5915FBB6A}" type="parTrans" cxnId="{B3DC5ABA-B2F7-4943-B08F-2C9CC13B9116}">
      <dgm:prSet/>
      <dgm:spPr/>
      <dgm:t>
        <a:bodyPr/>
        <a:lstStyle/>
        <a:p>
          <a:endParaRPr lang="fr-FR" sz="1300">
            <a:solidFill>
              <a:schemeClr val="tx1"/>
            </a:solidFill>
            <a:latin typeface="Bell MT" panose="02020503060305020303" pitchFamily="18" charset="0"/>
          </a:endParaRPr>
        </a:p>
      </dgm:t>
    </dgm:pt>
    <dgm:pt modelId="{46E5A6F7-7C22-403C-BC98-30C85422BCCB}" type="sibTrans" cxnId="{B3DC5ABA-B2F7-4943-B08F-2C9CC13B9116}">
      <dgm:prSet/>
      <dgm:spPr/>
      <dgm:t>
        <a:bodyPr/>
        <a:lstStyle/>
        <a:p>
          <a:endParaRPr lang="fr-FR" sz="1300">
            <a:solidFill>
              <a:schemeClr val="tx1"/>
            </a:solidFill>
            <a:latin typeface="Bell MT" panose="02020503060305020303" pitchFamily="18" charset="0"/>
          </a:endParaRPr>
        </a:p>
      </dgm:t>
    </dgm:pt>
    <dgm:pt modelId="{74AB7B62-D311-43A7-9DBC-6E7E09A4A5C1}">
      <dgm:prSet phldrT="[Texte]" custT="1"/>
      <dgm:spPr/>
      <dgm:t>
        <a:bodyPr/>
        <a:lstStyle/>
        <a:p>
          <a:r>
            <a:rPr lang="fr-FR" sz="1100" dirty="0">
              <a:latin typeface="Bell MT" panose="02020503060305020303" pitchFamily="18" charset="0"/>
            </a:rPr>
            <a:t>Equipement des salles de classe (livres, outils pédagogiques) / </a:t>
          </a:r>
          <a:r>
            <a:rPr lang="fr-FR" sz="1100" dirty="0" err="1">
              <a:latin typeface="Bell MT" panose="02020503060305020303" pitchFamily="18" charset="0"/>
            </a:rPr>
            <a:t>providing</a:t>
          </a:r>
          <a:r>
            <a:rPr lang="fr-FR" sz="1100" dirty="0">
              <a:latin typeface="Bell MT" panose="02020503060305020303" pitchFamily="18" charset="0"/>
            </a:rPr>
            <a:t> </a:t>
          </a:r>
          <a:r>
            <a:rPr lang="fr-FR" sz="1100" dirty="0" err="1">
              <a:latin typeface="Bell MT" panose="02020503060305020303" pitchFamily="18" charset="0"/>
            </a:rPr>
            <a:t>equipment</a:t>
          </a:r>
          <a:r>
            <a:rPr lang="fr-FR" sz="1100" dirty="0">
              <a:latin typeface="Bell MT" panose="02020503060305020303" pitchFamily="18" charset="0"/>
            </a:rPr>
            <a:t> for  </a:t>
          </a:r>
          <a:r>
            <a:rPr lang="fr-FR" sz="1100" dirty="0" err="1">
              <a:latin typeface="Bell MT" panose="02020503060305020303" pitchFamily="18" charset="0"/>
            </a:rPr>
            <a:t>classrooms</a:t>
          </a:r>
          <a:r>
            <a:rPr lang="fr-FR" sz="1100" dirty="0">
              <a:latin typeface="Bell MT" panose="02020503060305020303" pitchFamily="18" charset="0"/>
            </a:rPr>
            <a:t> (books, </a:t>
          </a:r>
          <a:r>
            <a:rPr lang="fr-FR" sz="1100" dirty="0" err="1">
              <a:latin typeface="Bell MT" panose="02020503060305020303" pitchFamily="18" charset="0"/>
            </a:rPr>
            <a:t>teaching</a:t>
          </a:r>
          <a:r>
            <a:rPr lang="fr-FR" sz="1100" dirty="0">
              <a:latin typeface="Bell MT" panose="02020503060305020303" pitchFamily="18" charset="0"/>
            </a:rPr>
            <a:t> </a:t>
          </a:r>
          <a:r>
            <a:rPr lang="fr-FR" sz="1100" dirty="0" err="1">
              <a:latin typeface="Bell MT" panose="02020503060305020303" pitchFamily="18" charset="0"/>
            </a:rPr>
            <a:t>tools</a:t>
          </a:r>
          <a:r>
            <a:rPr lang="fr-FR" sz="1100" dirty="0">
              <a:latin typeface="Bell MT" panose="02020503060305020303" pitchFamily="18" charset="0"/>
            </a:rPr>
            <a:t>)</a:t>
          </a:r>
        </a:p>
      </dgm:t>
    </dgm:pt>
    <dgm:pt modelId="{9D7639BE-73BD-46EF-AA65-16067EBA9B28}" type="parTrans" cxnId="{7E536E92-7199-420D-824B-29D8D814AA5E}">
      <dgm:prSet/>
      <dgm:spPr/>
      <dgm:t>
        <a:bodyPr/>
        <a:lstStyle/>
        <a:p>
          <a:endParaRPr lang="fr-FR" sz="1300">
            <a:solidFill>
              <a:schemeClr val="tx1"/>
            </a:solidFill>
            <a:latin typeface="Bell MT" panose="02020503060305020303" pitchFamily="18" charset="0"/>
          </a:endParaRPr>
        </a:p>
      </dgm:t>
    </dgm:pt>
    <dgm:pt modelId="{18A5F1C3-097B-4C81-BC73-7F8A7A02FB28}" type="sibTrans" cxnId="{7E536E92-7199-420D-824B-29D8D814AA5E}">
      <dgm:prSet/>
      <dgm:spPr/>
      <dgm:t>
        <a:bodyPr/>
        <a:lstStyle/>
        <a:p>
          <a:endParaRPr lang="fr-FR" sz="1300">
            <a:solidFill>
              <a:schemeClr val="tx1"/>
            </a:solidFill>
            <a:latin typeface="Bell MT" panose="02020503060305020303" pitchFamily="18" charset="0"/>
          </a:endParaRPr>
        </a:p>
      </dgm:t>
    </dgm:pt>
    <dgm:pt modelId="{8666CA73-9BA0-4657-A2A7-97983EA47C10}" type="pres">
      <dgm:prSet presAssocID="{97D02593-1B9A-4B68-9629-F12F76001C1E}" presName="compositeShape" presStyleCnt="0">
        <dgm:presLayoutVars>
          <dgm:chMax val="7"/>
          <dgm:dir/>
          <dgm:resizeHandles val="exact"/>
        </dgm:presLayoutVars>
      </dgm:prSet>
      <dgm:spPr/>
    </dgm:pt>
    <dgm:pt modelId="{5549A09F-8317-4445-BDBE-A4485A2530D6}" type="pres">
      <dgm:prSet presAssocID="{97D02593-1B9A-4B68-9629-F12F76001C1E}" presName="wedge1" presStyleLbl="node1" presStyleIdx="0" presStyleCnt="6"/>
      <dgm:spPr/>
    </dgm:pt>
    <dgm:pt modelId="{33F2DAF3-AB33-471A-B312-0A59B8A8329D}" type="pres">
      <dgm:prSet presAssocID="{97D02593-1B9A-4B68-9629-F12F76001C1E}" presName="dummy1a" presStyleCnt="0"/>
      <dgm:spPr/>
    </dgm:pt>
    <dgm:pt modelId="{52943118-735F-4DD2-99E4-1F236D974074}" type="pres">
      <dgm:prSet presAssocID="{97D02593-1B9A-4B68-9629-F12F76001C1E}" presName="dummy1b" presStyleCnt="0"/>
      <dgm:spPr/>
    </dgm:pt>
    <dgm:pt modelId="{AA38E699-812D-49DE-8697-26929018BAD9}" type="pres">
      <dgm:prSet presAssocID="{97D02593-1B9A-4B68-9629-F12F76001C1E}" presName="wedge1Tx" presStyleLbl="node1" presStyleIdx="0" presStyleCnt="6">
        <dgm:presLayoutVars>
          <dgm:chMax val="0"/>
          <dgm:chPref val="0"/>
          <dgm:bulletEnabled val="1"/>
        </dgm:presLayoutVars>
      </dgm:prSet>
      <dgm:spPr/>
    </dgm:pt>
    <dgm:pt modelId="{B0847990-B110-462B-94D2-631A9C573B56}" type="pres">
      <dgm:prSet presAssocID="{97D02593-1B9A-4B68-9629-F12F76001C1E}" presName="wedge2" presStyleLbl="node1" presStyleIdx="1" presStyleCnt="6"/>
      <dgm:spPr/>
    </dgm:pt>
    <dgm:pt modelId="{2CDD4E7F-2A26-48E4-BB98-D1EA8D957835}" type="pres">
      <dgm:prSet presAssocID="{97D02593-1B9A-4B68-9629-F12F76001C1E}" presName="dummy2a" presStyleCnt="0"/>
      <dgm:spPr/>
    </dgm:pt>
    <dgm:pt modelId="{BFA523CB-CE4C-47A5-8208-D5E98BE14210}" type="pres">
      <dgm:prSet presAssocID="{97D02593-1B9A-4B68-9629-F12F76001C1E}" presName="dummy2b" presStyleCnt="0"/>
      <dgm:spPr/>
    </dgm:pt>
    <dgm:pt modelId="{98813B75-0402-4759-98DE-194CBE6A4939}" type="pres">
      <dgm:prSet presAssocID="{97D02593-1B9A-4B68-9629-F12F76001C1E}" presName="wedge2Tx" presStyleLbl="node1" presStyleIdx="1" presStyleCnt="6">
        <dgm:presLayoutVars>
          <dgm:chMax val="0"/>
          <dgm:chPref val="0"/>
          <dgm:bulletEnabled val="1"/>
        </dgm:presLayoutVars>
      </dgm:prSet>
      <dgm:spPr/>
    </dgm:pt>
    <dgm:pt modelId="{4A10EC7A-D471-4535-8E0C-D571BB845CAC}" type="pres">
      <dgm:prSet presAssocID="{97D02593-1B9A-4B68-9629-F12F76001C1E}" presName="wedge3" presStyleLbl="node1" presStyleIdx="2" presStyleCnt="6"/>
      <dgm:spPr/>
    </dgm:pt>
    <dgm:pt modelId="{C540480E-7871-4B40-B8AD-0BE281C531F5}" type="pres">
      <dgm:prSet presAssocID="{97D02593-1B9A-4B68-9629-F12F76001C1E}" presName="dummy3a" presStyleCnt="0"/>
      <dgm:spPr/>
    </dgm:pt>
    <dgm:pt modelId="{61CD741D-1B68-4A61-8D66-3A1698CFD577}" type="pres">
      <dgm:prSet presAssocID="{97D02593-1B9A-4B68-9629-F12F76001C1E}" presName="dummy3b" presStyleCnt="0"/>
      <dgm:spPr/>
    </dgm:pt>
    <dgm:pt modelId="{D0599E54-F61D-44A5-A15B-AFF6B64DBDCD}" type="pres">
      <dgm:prSet presAssocID="{97D02593-1B9A-4B68-9629-F12F76001C1E}" presName="wedge3Tx" presStyleLbl="node1" presStyleIdx="2" presStyleCnt="6">
        <dgm:presLayoutVars>
          <dgm:chMax val="0"/>
          <dgm:chPref val="0"/>
          <dgm:bulletEnabled val="1"/>
        </dgm:presLayoutVars>
      </dgm:prSet>
      <dgm:spPr/>
    </dgm:pt>
    <dgm:pt modelId="{BBC8F124-431D-42B9-8C7C-3EDE372BD8B1}" type="pres">
      <dgm:prSet presAssocID="{97D02593-1B9A-4B68-9629-F12F76001C1E}" presName="wedge4" presStyleLbl="node1" presStyleIdx="3" presStyleCnt="6"/>
      <dgm:spPr/>
    </dgm:pt>
    <dgm:pt modelId="{664C561A-A83E-4613-8081-0BFA647767BC}" type="pres">
      <dgm:prSet presAssocID="{97D02593-1B9A-4B68-9629-F12F76001C1E}" presName="dummy4a" presStyleCnt="0"/>
      <dgm:spPr/>
    </dgm:pt>
    <dgm:pt modelId="{E6A5FB16-330A-49EA-AAD3-973B4A6267FA}" type="pres">
      <dgm:prSet presAssocID="{97D02593-1B9A-4B68-9629-F12F76001C1E}" presName="dummy4b" presStyleCnt="0"/>
      <dgm:spPr/>
    </dgm:pt>
    <dgm:pt modelId="{C16F4E2C-0221-45CA-B6B5-0418595E000A}" type="pres">
      <dgm:prSet presAssocID="{97D02593-1B9A-4B68-9629-F12F76001C1E}" presName="wedge4Tx" presStyleLbl="node1" presStyleIdx="3" presStyleCnt="6">
        <dgm:presLayoutVars>
          <dgm:chMax val="0"/>
          <dgm:chPref val="0"/>
          <dgm:bulletEnabled val="1"/>
        </dgm:presLayoutVars>
      </dgm:prSet>
      <dgm:spPr/>
    </dgm:pt>
    <dgm:pt modelId="{478446B8-BA69-4179-8543-25AB300E6DDB}" type="pres">
      <dgm:prSet presAssocID="{97D02593-1B9A-4B68-9629-F12F76001C1E}" presName="wedge5" presStyleLbl="node1" presStyleIdx="4" presStyleCnt="6"/>
      <dgm:spPr/>
    </dgm:pt>
    <dgm:pt modelId="{DECA250C-9D2F-4CC3-BDC3-1BB1CFF05DC7}" type="pres">
      <dgm:prSet presAssocID="{97D02593-1B9A-4B68-9629-F12F76001C1E}" presName="dummy5a" presStyleCnt="0"/>
      <dgm:spPr/>
    </dgm:pt>
    <dgm:pt modelId="{5E00C120-CC85-4FF1-8E2D-B298E49D154C}" type="pres">
      <dgm:prSet presAssocID="{97D02593-1B9A-4B68-9629-F12F76001C1E}" presName="dummy5b" presStyleCnt="0"/>
      <dgm:spPr/>
    </dgm:pt>
    <dgm:pt modelId="{72089B74-EBDE-44DE-B0E2-AB213F4A5D92}" type="pres">
      <dgm:prSet presAssocID="{97D02593-1B9A-4B68-9629-F12F76001C1E}" presName="wedge5Tx" presStyleLbl="node1" presStyleIdx="4" presStyleCnt="6">
        <dgm:presLayoutVars>
          <dgm:chMax val="0"/>
          <dgm:chPref val="0"/>
          <dgm:bulletEnabled val="1"/>
        </dgm:presLayoutVars>
      </dgm:prSet>
      <dgm:spPr/>
    </dgm:pt>
    <dgm:pt modelId="{0B773387-C72F-4BB7-AF62-0D88D7ECA0E2}" type="pres">
      <dgm:prSet presAssocID="{97D02593-1B9A-4B68-9629-F12F76001C1E}" presName="wedge6" presStyleLbl="node1" presStyleIdx="5" presStyleCnt="6"/>
      <dgm:spPr/>
    </dgm:pt>
    <dgm:pt modelId="{A24B2413-BD21-4CCA-9D29-48093C95B605}" type="pres">
      <dgm:prSet presAssocID="{97D02593-1B9A-4B68-9629-F12F76001C1E}" presName="dummy6a" presStyleCnt="0"/>
      <dgm:spPr/>
    </dgm:pt>
    <dgm:pt modelId="{E54F051A-19C0-4C1A-B084-AC79BF218F5F}" type="pres">
      <dgm:prSet presAssocID="{97D02593-1B9A-4B68-9629-F12F76001C1E}" presName="dummy6b" presStyleCnt="0"/>
      <dgm:spPr/>
    </dgm:pt>
    <dgm:pt modelId="{7AE6784D-D977-4FF5-AA9D-C2973C281636}" type="pres">
      <dgm:prSet presAssocID="{97D02593-1B9A-4B68-9629-F12F76001C1E}" presName="wedge6Tx" presStyleLbl="node1" presStyleIdx="5" presStyleCnt="6">
        <dgm:presLayoutVars>
          <dgm:chMax val="0"/>
          <dgm:chPref val="0"/>
          <dgm:bulletEnabled val="1"/>
        </dgm:presLayoutVars>
      </dgm:prSet>
      <dgm:spPr/>
    </dgm:pt>
    <dgm:pt modelId="{014AF547-CE2D-413C-9EE7-43A205D8C5E3}" type="pres">
      <dgm:prSet presAssocID="{438D48A9-D696-4C96-BDE5-7E35C5F8F4D4}" presName="arrowWedge1" presStyleLbl="fgSibTrans2D1" presStyleIdx="0" presStyleCnt="6"/>
      <dgm:spPr/>
    </dgm:pt>
    <dgm:pt modelId="{D33CE1B2-FD38-4BB4-A8F5-E7AD49A24250}" type="pres">
      <dgm:prSet presAssocID="{96324A79-D188-4ECF-8C3A-C2EBD06939D5}" presName="arrowWedge2" presStyleLbl="fgSibTrans2D1" presStyleIdx="1" presStyleCnt="6"/>
      <dgm:spPr/>
    </dgm:pt>
    <dgm:pt modelId="{E488829C-38DC-4EFC-9913-8C408336A5CF}" type="pres">
      <dgm:prSet presAssocID="{9A379C89-F2BD-40D1-80BB-2C88483ACECF}" presName="arrowWedge3" presStyleLbl="fgSibTrans2D1" presStyleIdx="2" presStyleCnt="6"/>
      <dgm:spPr/>
    </dgm:pt>
    <dgm:pt modelId="{E2102605-139A-4531-B825-4029E94A0D39}" type="pres">
      <dgm:prSet presAssocID="{18A5F1C3-097B-4C81-BC73-7F8A7A02FB28}" presName="arrowWedge4" presStyleLbl="fgSibTrans2D1" presStyleIdx="3" presStyleCnt="6"/>
      <dgm:spPr/>
    </dgm:pt>
    <dgm:pt modelId="{CB7207FD-035F-4815-A76A-A6B0F5CC8C8B}" type="pres">
      <dgm:prSet presAssocID="{EBDA8F90-9095-4D4E-B6BC-18FA429475FC}" presName="arrowWedge5" presStyleLbl="fgSibTrans2D1" presStyleIdx="4" presStyleCnt="6"/>
      <dgm:spPr/>
    </dgm:pt>
    <dgm:pt modelId="{4309C476-3837-459D-88BD-1EFC72B71576}" type="pres">
      <dgm:prSet presAssocID="{46E5A6F7-7C22-403C-BC98-30C85422BCCB}" presName="arrowWedge6" presStyleLbl="fgSibTrans2D1" presStyleIdx="5" presStyleCnt="6"/>
      <dgm:spPr/>
    </dgm:pt>
  </dgm:ptLst>
  <dgm:cxnLst>
    <dgm:cxn modelId="{575F120A-977A-40C5-9AE5-65034536B9AA}" type="presOf" srcId="{E921F958-9581-4897-AF27-32AFC0986355}" destId="{0B773387-C72F-4BB7-AF62-0D88D7ECA0E2}" srcOrd="0" destOrd="0" presId="urn:microsoft.com/office/officeart/2005/8/layout/cycle8"/>
    <dgm:cxn modelId="{11100B0C-6286-401A-AF4B-DC5CC16D8950}" srcId="{97D02593-1B9A-4B68-9629-F12F76001C1E}" destId="{4BA736AF-AE9F-4BCE-BA5A-37F1A9D0177F}" srcOrd="0" destOrd="0" parTransId="{7EDF2323-5CD1-439A-96DA-B1827DE111E3}" sibTransId="{438D48A9-D696-4C96-BDE5-7E35C5F8F4D4}"/>
    <dgm:cxn modelId="{6BD9E523-3207-40C4-8D12-A1DB830FD46D}" type="presOf" srcId="{FC37C367-713F-4E59-AB6D-8FEF6AE26AE6}" destId="{478446B8-BA69-4179-8543-25AB300E6DDB}" srcOrd="0" destOrd="0" presId="urn:microsoft.com/office/officeart/2005/8/layout/cycle8"/>
    <dgm:cxn modelId="{DD277F29-CC0B-4879-991D-AA011B4C0A31}" type="presOf" srcId="{9A3966BB-2DF1-40E4-9C6B-E4004708A7F6}" destId="{4A10EC7A-D471-4535-8E0C-D571BB845CAC}" srcOrd="0" destOrd="0" presId="urn:microsoft.com/office/officeart/2005/8/layout/cycle8"/>
    <dgm:cxn modelId="{D6E9B546-45CA-442F-8E43-03B302ECD2FE}" type="presOf" srcId="{74AB7B62-D311-43A7-9DBC-6E7E09A4A5C1}" destId="{BBC8F124-431D-42B9-8C7C-3EDE372BD8B1}" srcOrd="0" destOrd="0" presId="urn:microsoft.com/office/officeart/2005/8/layout/cycle8"/>
    <dgm:cxn modelId="{F8B2034A-432D-4CB4-927B-9E54EEEF745A}" srcId="{97D02593-1B9A-4B68-9629-F12F76001C1E}" destId="{2F48AEA5-B603-45B8-8E75-CF83C4CDAAB9}" srcOrd="1" destOrd="0" parTransId="{1F836E70-2458-43FC-8CF8-F0D5E6441218}" sibTransId="{96324A79-D188-4ECF-8C3A-C2EBD06939D5}"/>
    <dgm:cxn modelId="{63780C71-6F5C-44B2-BD85-E77DE4E912D1}" type="presOf" srcId="{2F48AEA5-B603-45B8-8E75-CF83C4CDAAB9}" destId="{B0847990-B110-462B-94D2-631A9C573B56}" srcOrd="0" destOrd="0" presId="urn:microsoft.com/office/officeart/2005/8/layout/cycle8"/>
    <dgm:cxn modelId="{EE84EE54-8F73-49EB-B126-84E0E550593E}" type="presOf" srcId="{4BA736AF-AE9F-4BCE-BA5A-37F1A9D0177F}" destId="{5549A09F-8317-4445-BDBE-A4485A2530D6}" srcOrd="0" destOrd="0" presId="urn:microsoft.com/office/officeart/2005/8/layout/cycle8"/>
    <dgm:cxn modelId="{3C43D88C-8847-44B9-AED2-7CA5221ABC57}" type="presOf" srcId="{4BA736AF-AE9F-4BCE-BA5A-37F1A9D0177F}" destId="{AA38E699-812D-49DE-8697-26929018BAD9}" srcOrd="1" destOrd="0" presId="urn:microsoft.com/office/officeart/2005/8/layout/cycle8"/>
    <dgm:cxn modelId="{9FDE4992-B10C-4AE0-8A89-CA997C2AC489}" type="presOf" srcId="{97D02593-1B9A-4B68-9629-F12F76001C1E}" destId="{8666CA73-9BA0-4657-A2A7-97983EA47C10}" srcOrd="0" destOrd="0" presId="urn:microsoft.com/office/officeart/2005/8/layout/cycle8"/>
    <dgm:cxn modelId="{7E536E92-7199-420D-824B-29D8D814AA5E}" srcId="{97D02593-1B9A-4B68-9629-F12F76001C1E}" destId="{74AB7B62-D311-43A7-9DBC-6E7E09A4A5C1}" srcOrd="3" destOrd="0" parTransId="{9D7639BE-73BD-46EF-AA65-16067EBA9B28}" sibTransId="{18A5F1C3-097B-4C81-BC73-7F8A7A02FB28}"/>
    <dgm:cxn modelId="{B401E793-10B9-443B-87C1-A5F8B29B25B1}" type="presOf" srcId="{74AB7B62-D311-43A7-9DBC-6E7E09A4A5C1}" destId="{C16F4E2C-0221-45CA-B6B5-0418595E000A}" srcOrd="1" destOrd="0" presId="urn:microsoft.com/office/officeart/2005/8/layout/cycle8"/>
    <dgm:cxn modelId="{5A298095-6E31-4942-B9F5-4CBEB260FBDF}" type="presOf" srcId="{FC37C367-713F-4E59-AB6D-8FEF6AE26AE6}" destId="{72089B74-EBDE-44DE-B0E2-AB213F4A5D92}" srcOrd="1" destOrd="0" presId="urn:microsoft.com/office/officeart/2005/8/layout/cycle8"/>
    <dgm:cxn modelId="{54D4C4A1-69B0-451C-AD61-C6EEFAE71B9F}" srcId="{97D02593-1B9A-4B68-9629-F12F76001C1E}" destId="{FC37C367-713F-4E59-AB6D-8FEF6AE26AE6}" srcOrd="4" destOrd="0" parTransId="{FCC105A0-563E-460B-8624-D3C41373145F}" sibTransId="{EBDA8F90-9095-4D4E-B6BC-18FA429475FC}"/>
    <dgm:cxn modelId="{B3DC5ABA-B2F7-4943-B08F-2C9CC13B9116}" srcId="{97D02593-1B9A-4B68-9629-F12F76001C1E}" destId="{E921F958-9581-4897-AF27-32AFC0986355}" srcOrd="5" destOrd="0" parTransId="{83D39DF7-3DEF-4194-99D4-BCF5915FBB6A}" sibTransId="{46E5A6F7-7C22-403C-BC98-30C85422BCCB}"/>
    <dgm:cxn modelId="{A9AAFEC2-B780-4C40-9B2E-80AAC2FF54D6}" type="presOf" srcId="{9A3966BB-2DF1-40E4-9C6B-E4004708A7F6}" destId="{D0599E54-F61D-44A5-A15B-AFF6B64DBDCD}" srcOrd="1" destOrd="0" presId="urn:microsoft.com/office/officeart/2005/8/layout/cycle8"/>
    <dgm:cxn modelId="{602811D6-BAB7-4168-9022-8CFD8FA48D6F}" type="presOf" srcId="{E921F958-9581-4897-AF27-32AFC0986355}" destId="{7AE6784D-D977-4FF5-AA9D-C2973C281636}" srcOrd="1" destOrd="0" presId="urn:microsoft.com/office/officeart/2005/8/layout/cycle8"/>
    <dgm:cxn modelId="{74C5D8DB-30A8-4FBC-8C04-8E5CD7C568DD}" type="presOf" srcId="{2F48AEA5-B603-45B8-8E75-CF83C4CDAAB9}" destId="{98813B75-0402-4759-98DE-194CBE6A4939}" srcOrd="1" destOrd="0" presId="urn:microsoft.com/office/officeart/2005/8/layout/cycle8"/>
    <dgm:cxn modelId="{866FE4E5-6A3C-47C1-A719-63E5B08B0F9A}" srcId="{97D02593-1B9A-4B68-9629-F12F76001C1E}" destId="{9A3966BB-2DF1-40E4-9C6B-E4004708A7F6}" srcOrd="2" destOrd="0" parTransId="{B24C038C-BCC7-4230-9762-D37285ADD18C}" sibTransId="{9A379C89-F2BD-40D1-80BB-2C88483ACECF}"/>
    <dgm:cxn modelId="{39CBB65D-9E78-40E6-A8F2-9E4EFB4CF951}" type="presParOf" srcId="{8666CA73-9BA0-4657-A2A7-97983EA47C10}" destId="{5549A09F-8317-4445-BDBE-A4485A2530D6}" srcOrd="0" destOrd="0" presId="urn:microsoft.com/office/officeart/2005/8/layout/cycle8"/>
    <dgm:cxn modelId="{AD4BDCAD-477B-480F-8AFC-015B4BCF7D5C}" type="presParOf" srcId="{8666CA73-9BA0-4657-A2A7-97983EA47C10}" destId="{33F2DAF3-AB33-471A-B312-0A59B8A8329D}" srcOrd="1" destOrd="0" presId="urn:microsoft.com/office/officeart/2005/8/layout/cycle8"/>
    <dgm:cxn modelId="{1EBE8B6C-735C-4F8F-8FB7-46BD2BC76DD4}" type="presParOf" srcId="{8666CA73-9BA0-4657-A2A7-97983EA47C10}" destId="{52943118-735F-4DD2-99E4-1F236D974074}" srcOrd="2" destOrd="0" presId="urn:microsoft.com/office/officeart/2005/8/layout/cycle8"/>
    <dgm:cxn modelId="{F2742A99-158F-416B-991A-8962867375BF}" type="presParOf" srcId="{8666CA73-9BA0-4657-A2A7-97983EA47C10}" destId="{AA38E699-812D-49DE-8697-26929018BAD9}" srcOrd="3" destOrd="0" presId="urn:microsoft.com/office/officeart/2005/8/layout/cycle8"/>
    <dgm:cxn modelId="{07D4DEEE-CDE7-4D0C-8872-D6C78132CF62}" type="presParOf" srcId="{8666CA73-9BA0-4657-A2A7-97983EA47C10}" destId="{B0847990-B110-462B-94D2-631A9C573B56}" srcOrd="4" destOrd="0" presId="urn:microsoft.com/office/officeart/2005/8/layout/cycle8"/>
    <dgm:cxn modelId="{E655A2AC-01F4-45A6-AEDD-A6455F3EFA0A}" type="presParOf" srcId="{8666CA73-9BA0-4657-A2A7-97983EA47C10}" destId="{2CDD4E7F-2A26-48E4-BB98-D1EA8D957835}" srcOrd="5" destOrd="0" presId="urn:microsoft.com/office/officeart/2005/8/layout/cycle8"/>
    <dgm:cxn modelId="{FEC85750-F71F-42B9-B032-586DDB65E5E6}" type="presParOf" srcId="{8666CA73-9BA0-4657-A2A7-97983EA47C10}" destId="{BFA523CB-CE4C-47A5-8208-D5E98BE14210}" srcOrd="6" destOrd="0" presId="urn:microsoft.com/office/officeart/2005/8/layout/cycle8"/>
    <dgm:cxn modelId="{EE20F7FE-F625-4665-A866-E9308BF0BB46}" type="presParOf" srcId="{8666CA73-9BA0-4657-A2A7-97983EA47C10}" destId="{98813B75-0402-4759-98DE-194CBE6A4939}" srcOrd="7" destOrd="0" presId="urn:microsoft.com/office/officeart/2005/8/layout/cycle8"/>
    <dgm:cxn modelId="{A7BDD0DB-840E-4A05-B358-12DD89A060DD}" type="presParOf" srcId="{8666CA73-9BA0-4657-A2A7-97983EA47C10}" destId="{4A10EC7A-D471-4535-8E0C-D571BB845CAC}" srcOrd="8" destOrd="0" presId="urn:microsoft.com/office/officeart/2005/8/layout/cycle8"/>
    <dgm:cxn modelId="{BA4FBB99-03BC-4199-BB8B-6CA839E75519}" type="presParOf" srcId="{8666CA73-9BA0-4657-A2A7-97983EA47C10}" destId="{C540480E-7871-4B40-B8AD-0BE281C531F5}" srcOrd="9" destOrd="0" presId="urn:microsoft.com/office/officeart/2005/8/layout/cycle8"/>
    <dgm:cxn modelId="{176EC25A-5757-4359-BFE8-09CF7CDF5C76}" type="presParOf" srcId="{8666CA73-9BA0-4657-A2A7-97983EA47C10}" destId="{61CD741D-1B68-4A61-8D66-3A1698CFD577}" srcOrd="10" destOrd="0" presId="urn:microsoft.com/office/officeart/2005/8/layout/cycle8"/>
    <dgm:cxn modelId="{74CDC256-2C89-478A-83F8-F6747D3D4D13}" type="presParOf" srcId="{8666CA73-9BA0-4657-A2A7-97983EA47C10}" destId="{D0599E54-F61D-44A5-A15B-AFF6B64DBDCD}" srcOrd="11" destOrd="0" presId="urn:microsoft.com/office/officeart/2005/8/layout/cycle8"/>
    <dgm:cxn modelId="{9FA20B28-F2E8-400B-87FB-BA30E271EC87}" type="presParOf" srcId="{8666CA73-9BA0-4657-A2A7-97983EA47C10}" destId="{BBC8F124-431D-42B9-8C7C-3EDE372BD8B1}" srcOrd="12" destOrd="0" presId="urn:microsoft.com/office/officeart/2005/8/layout/cycle8"/>
    <dgm:cxn modelId="{BE22CBB5-A202-40C3-85F2-5FCDA8A3633B}" type="presParOf" srcId="{8666CA73-9BA0-4657-A2A7-97983EA47C10}" destId="{664C561A-A83E-4613-8081-0BFA647767BC}" srcOrd="13" destOrd="0" presId="urn:microsoft.com/office/officeart/2005/8/layout/cycle8"/>
    <dgm:cxn modelId="{84AE7471-72D8-4048-84C2-CBA37357160C}" type="presParOf" srcId="{8666CA73-9BA0-4657-A2A7-97983EA47C10}" destId="{E6A5FB16-330A-49EA-AAD3-973B4A6267FA}" srcOrd="14" destOrd="0" presId="urn:microsoft.com/office/officeart/2005/8/layout/cycle8"/>
    <dgm:cxn modelId="{6FED7404-2430-44EB-AB7C-1BC8D4BB6AAA}" type="presParOf" srcId="{8666CA73-9BA0-4657-A2A7-97983EA47C10}" destId="{C16F4E2C-0221-45CA-B6B5-0418595E000A}" srcOrd="15" destOrd="0" presId="urn:microsoft.com/office/officeart/2005/8/layout/cycle8"/>
    <dgm:cxn modelId="{D0E34552-AB55-458F-9AB9-9812614EA450}" type="presParOf" srcId="{8666CA73-9BA0-4657-A2A7-97983EA47C10}" destId="{478446B8-BA69-4179-8543-25AB300E6DDB}" srcOrd="16" destOrd="0" presId="urn:microsoft.com/office/officeart/2005/8/layout/cycle8"/>
    <dgm:cxn modelId="{AA252888-1619-4739-B48C-971DB6A896A8}" type="presParOf" srcId="{8666CA73-9BA0-4657-A2A7-97983EA47C10}" destId="{DECA250C-9D2F-4CC3-BDC3-1BB1CFF05DC7}" srcOrd="17" destOrd="0" presId="urn:microsoft.com/office/officeart/2005/8/layout/cycle8"/>
    <dgm:cxn modelId="{E6A95B0B-BB43-4330-977B-DBDCAAE524F1}" type="presParOf" srcId="{8666CA73-9BA0-4657-A2A7-97983EA47C10}" destId="{5E00C120-CC85-4FF1-8E2D-B298E49D154C}" srcOrd="18" destOrd="0" presId="urn:microsoft.com/office/officeart/2005/8/layout/cycle8"/>
    <dgm:cxn modelId="{7CA09C6D-AB40-4701-9569-5586566AC1A8}" type="presParOf" srcId="{8666CA73-9BA0-4657-A2A7-97983EA47C10}" destId="{72089B74-EBDE-44DE-B0E2-AB213F4A5D92}" srcOrd="19" destOrd="0" presId="urn:microsoft.com/office/officeart/2005/8/layout/cycle8"/>
    <dgm:cxn modelId="{6DDFAD2F-CD26-48A5-AD00-9B1070417EC4}" type="presParOf" srcId="{8666CA73-9BA0-4657-A2A7-97983EA47C10}" destId="{0B773387-C72F-4BB7-AF62-0D88D7ECA0E2}" srcOrd="20" destOrd="0" presId="urn:microsoft.com/office/officeart/2005/8/layout/cycle8"/>
    <dgm:cxn modelId="{842D13C1-FA21-4056-915F-765243A29218}" type="presParOf" srcId="{8666CA73-9BA0-4657-A2A7-97983EA47C10}" destId="{A24B2413-BD21-4CCA-9D29-48093C95B605}" srcOrd="21" destOrd="0" presId="urn:microsoft.com/office/officeart/2005/8/layout/cycle8"/>
    <dgm:cxn modelId="{C1B7FF75-49BE-4275-85A1-BC74E85BFF8A}" type="presParOf" srcId="{8666CA73-9BA0-4657-A2A7-97983EA47C10}" destId="{E54F051A-19C0-4C1A-B084-AC79BF218F5F}" srcOrd="22" destOrd="0" presId="urn:microsoft.com/office/officeart/2005/8/layout/cycle8"/>
    <dgm:cxn modelId="{14445BB3-E452-473F-B99C-954004046BA5}" type="presParOf" srcId="{8666CA73-9BA0-4657-A2A7-97983EA47C10}" destId="{7AE6784D-D977-4FF5-AA9D-C2973C281636}" srcOrd="23" destOrd="0" presId="urn:microsoft.com/office/officeart/2005/8/layout/cycle8"/>
    <dgm:cxn modelId="{C670A8B1-0F00-4853-A42D-0AB382E8EC46}" type="presParOf" srcId="{8666CA73-9BA0-4657-A2A7-97983EA47C10}" destId="{014AF547-CE2D-413C-9EE7-43A205D8C5E3}" srcOrd="24" destOrd="0" presId="urn:microsoft.com/office/officeart/2005/8/layout/cycle8"/>
    <dgm:cxn modelId="{7AC1384E-09B7-49B3-B81B-5F9650667C58}" type="presParOf" srcId="{8666CA73-9BA0-4657-A2A7-97983EA47C10}" destId="{D33CE1B2-FD38-4BB4-A8F5-E7AD49A24250}" srcOrd="25" destOrd="0" presId="urn:microsoft.com/office/officeart/2005/8/layout/cycle8"/>
    <dgm:cxn modelId="{E1095CF9-9124-4B0B-82ED-7CA486DCCDA1}" type="presParOf" srcId="{8666CA73-9BA0-4657-A2A7-97983EA47C10}" destId="{E488829C-38DC-4EFC-9913-8C408336A5CF}" srcOrd="26" destOrd="0" presId="urn:microsoft.com/office/officeart/2005/8/layout/cycle8"/>
    <dgm:cxn modelId="{8AB9D224-F864-4FDE-8DCD-5A4E738EA270}" type="presParOf" srcId="{8666CA73-9BA0-4657-A2A7-97983EA47C10}" destId="{E2102605-139A-4531-B825-4029E94A0D39}" srcOrd="27" destOrd="0" presId="urn:microsoft.com/office/officeart/2005/8/layout/cycle8"/>
    <dgm:cxn modelId="{1F83267A-B82C-4635-BF37-BD56BEEE1F72}" type="presParOf" srcId="{8666CA73-9BA0-4657-A2A7-97983EA47C10}" destId="{CB7207FD-035F-4815-A76A-A6B0F5CC8C8B}" srcOrd="28" destOrd="0" presId="urn:microsoft.com/office/officeart/2005/8/layout/cycle8"/>
    <dgm:cxn modelId="{7B3953AA-A779-4D63-A935-B84FEEFE1133}" type="presParOf" srcId="{8666CA73-9BA0-4657-A2A7-97983EA47C10}" destId="{4309C476-3837-459D-88BD-1EFC72B71576}" srcOrd="2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F79582-27DF-4EB9-B8B0-114E850DF5AE}" type="doc">
      <dgm:prSet loTypeId="urn:microsoft.com/office/officeart/2005/8/layout/venn3" loCatId="relationship" qsTypeId="urn:microsoft.com/office/officeart/2005/8/quickstyle/3d1" qsCatId="3D" csTypeId="urn:microsoft.com/office/officeart/2005/8/colors/colorful1" csCatId="colorful" phldr="1"/>
      <dgm:spPr/>
      <dgm:t>
        <a:bodyPr/>
        <a:lstStyle/>
        <a:p>
          <a:endParaRPr lang="en-GB"/>
        </a:p>
      </dgm:t>
    </dgm:pt>
    <dgm:pt modelId="{1FA2CC0E-1759-4706-A118-644320CF81CD}">
      <dgm:prSet phldrT="[Texte]" custT="1"/>
      <dgm:spPr/>
      <dgm:t>
        <a:bodyPr/>
        <a:lstStyle/>
        <a:p>
          <a:r>
            <a:rPr lang="fr-FR" sz="2000" b="1" dirty="0">
              <a:latin typeface="Bell MT" panose="02020503060305020303" pitchFamily="18" charset="0"/>
            </a:rPr>
            <a:t>6 </a:t>
          </a:r>
        </a:p>
        <a:p>
          <a:r>
            <a:rPr lang="fr-FR" sz="1200" dirty="0">
              <a:latin typeface="Bell MT" panose="02020503060305020303" pitchFamily="18" charset="0"/>
            </a:rPr>
            <a:t>écoles / </a:t>
          </a:r>
          <a:r>
            <a:rPr lang="fr-FR" sz="1200" dirty="0" err="1">
              <a:solidFill>
                <a:srgbClr val="0070C0"/>
              </a:solidFill>
              <a:latin typeface="Bell MT" panose="02020503060305020303" pitchFamily="18" charset="0"/>
            </a:rPr>
            <a:t>schools</a:t>
          </a:r>
          <a:endParaRPr lang="en-GB" sz="1200" dirty="0">
            <a:solidFill>
              <a:srgbClr val="0070C0"/>
            </a:solidFill>
            <a:latin typeface="Bell MT" panose="02020503060305020303" pitchFamily="18" charset="0"/>
          </a:endParaRPr>
        </a:p>
      </dgm:t>
    </dgm:pt>
    <dgm:pt modelId="{8288533C-081B-4B9B-AFEF-42B4E29A1318}" type="parTrans" cxnId="{1A12E7F2-1AE6-4642-B03D-CFC76925CC72}">
      <dgm:prSet/>
      <dgm:spPr/>
      <dgm:t>
        <a:bodyPr/>
        <a:lstStyle/>
        <a:p>
          <a:endParaRPr lang="en-GB" sz="1200">
            <a:latin typeface="Bell MT" panose="02020503060305020303" pitchFamily="18" charset="0"/>
          </a:endParaRPr>
        </a:p>
      </dgm:t>
    </dgm:pt>
    <dgm:pt modelId="{09842239-B9AF-48DE-92B1-F7F62B1C21F9}" type="sibTrans" cxnId="{1A12E7F2-1AE6-4642-B03D-CFC76925CC72}">
      <dgm:prSet/>
      <dgm:spPr/>
      <dgm:t>
        <a:bodyPr/>
        <a:lstStyle/>
        <a:p>
          <a:endParaRPr lang="en-GB" sz="1200">
            <a:latin typeface="Bell MT" panose="02020503060305020303" pitchFamily="18" charset="0"/>
          </a:endParaRPr>
        </a:p>
      </dgm:t>
    </dgm:pt>
    <dgm:pt modelId="{B70E6DC4-9C2A-46CE-B0DF-E8498262086B}">
      <dgm:prSet phldrT="[Texte]" custT="1"/>
      <dgm:spPr/>
      <dgm:t>
        <a:bodyPr/>
        <a:lstStyle/>
        <a:p>
          <a:r>
            <a:rPr lang="fr-FR" sz="2200" b="1" dirty="0">
              <a:solidFill>
                <a:schemeClr val="tx1"/>
              </a:solidFill>
              <a:latin typeface="Bell MT" panose="02020503060305020303" pitchFamily="18" charset="0"/>
            </a:rPr>
            <a:t>1 700</a:t>
          </a:r>
        </a:p>
        <a:p>
          <a:r>
            <a:rPr lang="fr-FR" sz="1200" dirty="0">
              <a:latin typeface="Bell MT" panose="02020503060305020303" pitchFamily="18" charset="0"/>
            </a:rPr>
            <a:t>élèves / </a:t>
          </a:r>
          <a:r>
            <a:rPr lang="fr-FR" sz="1200" dirty="0" err="1">
              <a:solidFill>
                <a:srgbClr val="0070C0"/>
              </a:solidFill>
              <a:latin typeface="Bell MT" panose="02020503060305020303" pitchFamily="18" charset="0"/>
            </a:rPr>
            <a:t>children</a:t>
          </a:r>
          <a:r>
            <a:rPr lang="fr-FR" sz="1200" dirty="0">
              <a:solidFill>
                <a:srgbClr val="0070C0"/>
              </a:solidFill>
              <a:latin typeface="Bell MT" panose="02020503060305020303" pitchFamily="18" charset="0"/>
            </a:rPr>
            <a:t> </a:t>
          </a:r>
          <a:endParaRPr lang="en-GB" sz="1200" dirty="0">
            <a:solidFill>
              <a:srgbClr val="0070C0"/>
            </a:solidFill>
            <a:latin typeface="Bell MT" panose="02020503060305020303" pitchFamily="18" charset="0"/>
          </a:endParaRPr>
        </a:p>
      </dgm:t>
    </dgm:pt>
    <dgm:pt modelId="{EF5FBD39-4167-4486-8C0F-1208EB443D54}" type="parTrans" cxnId="{0EE285DE-3D70-4F69-9A4D-51241D0AC3A7}">
      <dgm:prSet/>
      <dgm:spPr/>
      <dgm:t>
        <a:bodyPr/>
        <a:lstStyle/>
        <a:p>
          <a:endParaRPr lang="en-GB" sz="1200">
            <a:latin typeface="Bell MT" panose="02020503060305020303" pitchFamily="18" charset="0"/>
          </a:endParaRPr>
        </a:p>
      </dgm:t>
    </dgm:pt>
    <dgm:pt modelId="{50B6CB05-25D8-47DB-8A47-6CD92256B533}" type="sibTrans" cxnId="{0EE285DE-3D70-4F69-9A4D-51241D0AC3A7}">
      <dgm:prSet/>
      <dgm:spPr/>
      <dgm:t>
        <a:bodyPr/>
        <a:lstStyle/>
        <a:p>
          <a:endParaRPr lang="en-GB" sz="1200">
            <a:latin typeface="Bell MT" panose="02020503060305020303" pitchFamily="18" charset="0"/>
          </a:endParaRPr>
        </a:p>
      </dgm:t>
    </dgm:pt>
    <dgm:pt modelId="{A6008CB8-A32E-4EA1-A431-E79EA01B81E0}">
      <dgm:prSet phldrT="[Texte]" custT="1"/>
      <dgm:spPr/>
      <dgm:t>
        <a:bodyPr/>
        <a:lstStyle/>
        <a:p>
          <a:r>
            <a:rPr lang="fr-FR" sz="2400" b="1" dirty="0">
              <a:latin typeface="Bell MT" panose="02020503060305020303" pitchFamily="18" charset="0"/>
            </a:rPr>
            <a:t>+ 10 000 </a:t>
          </a:r>
        </a:p>
        <a:p>
          <a:r>
            <a:rPr lang="fr-FR" sz="1200" b="0" dirty="0">
              <a:latin typeface="Bell MT" panose="02020503060305020303" pitchFamily="18" charset="0"/>
            </a:rPr>
            <a:t>fournitures scolaires distribués </a:t>
          </a:r>
          <a:r>
            <a:rPr lang="fr-FR" sz="1200" b="0" dirty="0">
              <a:solidFill>
                <a:srgbClr val="0070C0"/>
              </a:solidFill>
              <a:latin typeface="Bell MT" panose="02020503060305020303" pitchFamily="18" charset="0"/>
            </a:rPr>
            <a:t>/ </a:t>
          </a:r>
          <a:r>
            <a:rPr lang="fr-FR" sz="1200" b="0" dirty="0" err="1">
              <a:solidFill>
                <a:srgbClr val="0070C0"/>
              </a:solidFill>
              <a:latin typeface="Bell MT" panose="02020503060305020303" pitchFamily="18" charset="0"/>
            </a:rPr>
            <a:t>school</a:t>
          </a:r>
          <a:r>
            <a:rPr lang="fr-FR" sz="1200" b="0" dirty="0">
              <a:solidFill>
                <a:srgbClr val="0070C0"/>
              </a:solidFill>
              <a:latin typeface="Bell MT" panose="02020503060305020303" pitchFamily="18" charset="0"/>
            </a:rPr>
            <a:t> supplies </a:t>
          </a:r>
          <a:r>
            <a:rPr lang="fr-FR" sz="1200" b="0" dirty="0" err="1">
              <a:solidFill>
                <a:srgbClr val="0070C0"/>
              </a:solidFill>
              <a:latin typeface="Bell MT" panose="02020503060305020303" pitchFamily="18" charset="0"/>
            </a:rPr>
            <a:t>distributed</a:t>
          </a:r>
          <a:endParaRPr lang="en-GB" sz="1200" dirty="0">
            <a:solidFill>
              <a:srgbClr val="0070C0"/>
            </a:solidFill>
            <a:latin typeface="Bell MT" panose="02020503060305020303" pitchFamily="18" charset="0"/>
          </a:endParaRPr>
        </a:p>
      </dgm:t>
    </dgm:pt>
    <dgm:pt modelId="{1CE252B2-5872-4D2B-B91A-D24455C8CFFE}" type="parTrans" cxnId="{E629354F-4BD9-4F1A-89CA-9FD399AF6B7D}">
      <dgm:prSet/>
      <dgm:spPr/>
      <dgm:t>
        <a:bodyPr/>
        <a:lstStyle/>
        <a:p>
          <a:endParaRPr lang="en-GB" sz="1200">
            <a:latin typeface="Bell MT" panose="02020503060305020303" pitchFamily="18" charset="0"/>
          </a:endParaRPr>
        </a:p>
      </dgm:t>
    </dgm:pt>
    <dgm:pt modelId="{17C8D10C-1F50-4AB1-96B8-7586288386CE}" type="sibTrans" cxnId="{E629354F-4BD9-4F1A-89CA-9FD399AF6B7D}">
      <dgm:prSet/>
      <dgm:spPr/>
      <dgm:t>
        <a:bodyPr/>
        <a:lstStyle/>
        <a:p>
          <a:endParaRPr lang="en-GB" sz="1200">
            <a:latin typeface="Bell MT" panose="02020503060305020303" pitchFamily="18" charset="0"/>
          </a:endParaRPr>
        </a:p>
      </dgm:t>
    </dgm:pt>
    <dgm:pt modelId="{2E8B8CED-D0D9-459A-BD2D-64D9B1CA6AC5}">
      <dgm:prSet phldrT="[Texte]" custT="1"/>
      <dgm:spPr/>
      <dgm:t>
        <a:bodyPr/>
        <a:lstStyle/>
        <a:p>
          <a:r>
            <a:rPr lang="fr-FR" sz="2400" b="1" dirty="0">
              <a:latin typeface="Bell MT" panose="02020503060305020303" pitchFamily="18" charset="0"/>
            </a:rPr>
            <a:t>1 </a:t>
          </a:r>
        </a:p>
        <a:p>
          <a:r>
            <a:rPr lang="fr-FR" sz="1200" b="0" dirty="0">
              <a:latin typeface="Bell MT" panose="02020503060305020303" pitchFamily="18" charset="0"/>
            </a:rPr>
            <a:t>école rénovée / </a:t>
          </a:r>
          <a:r>
            <a:rPr lang="fr-FR" sz="1200" b="0" dirty="0" err="1">
              <a:solidFill>
                <a:srgbClr val="0070C0"/>
              </a:solidFill>
              <a:latin typeface="Bell MT" panose="02020503060305020303" pitchFamily="18" charset="0"/>
            </a:rPr>
            <a:t>schools</a:t>
          </a:r>
          <a:r>
            <a:rPr lang="fr-FR" sz="1200" b="0" dirty="0">
              <a:solidFill>
                <a:srgbClr val="0070C0"/>
              </a:solidFill>
              <a:latin typeface="Bell MT" panose="02020503060305020303" pitchFamily="18" charset="0"/>
            </a:rPr>
            <a:t> </a:t>
          </a:r>
          <a:r>
            <a:rPr lang="fr-FR" sz="1200" b="0" dirty="0" err="1">
              <a:solidFill>
                <a:srgbClr val="0070C0"/>
              </a:solidFill>
              <a:latin typeface="Bell MT" panose="02020503060305020303" pitchFamily="18" charset="0"/>
            </a:rPr>
            <a:t>renovated</a:t>
          </a:r>
          <a:endParaRPr lang="en-GB" sz="1200" dirty="0">
            <a:solidFill>
              <a:srgbClr val="0070C0"/>
            </a:solidFill>
            <a:latin typeface="Bell MT" panose="02020503060305020303" pitchFamily="18" charset="0"/>
          </a:endParaRPr>
        </a:p>
      </dgm:t>
    </dgm:pt>
    <dgm:pt modelId="{DA8EC74A-6D12-4DB4-AAD9-FA4BFFD6193C}" type="parTrans" cxnId="{5D590A7D-B583-4D76-88EE-0E5B6EFDD3BF}">
      <dgm:prSet/>
      <dgm:spPr/>
      <dgm:t>
        <a:bodyPr/>
        <a:lstStyle/>
        <a:p>
          <a:endParaRPr lang="en-GB" sz="1200"/>
        </a:p>
      </dgm:t>
    </dgm:pt>
    <dgm:pt modelId="{44BF278A-6129-47B5-BBDD-B5526F01F6B5}" type="sibTrans" cxnId="{5D590A7D-B583-4D76-88EE-0E5B6EFDD3BF}">
      <dgm:prSet/>
      <dgm:spPr/>
      <dgm:t>
        <a:bodyPr/>
        <a:lstStyle/>
        <a:p>
          <a:endParaRPr lang="en-GB" sz="1200"/>
        </a:p>
      </dgm:t>
    </dgm:pt>
    <dgm:pt modelId="{83891D6B-AD24-4991-A446-2770B5870182}">
      <dgm:prSet phldrT="[Texte]" custT="1"/>
      <dgm:spPr/>
      <dgm:t>
        <a:bodyPr/>
        <a:lstStyle/>
        <a:p>
          <a:r>
            <a:rPr lang="fr-FR" sz="2400" b="1" dirty="0">
              <a:solidFill>
                <a:schemeClr val="tx1"/>
              </a:solidFill>
              <a:latin typeface="Bell MT" panose="02020503060305020303" pitchFamily="18" charset="0"/>
            </a:rPr>
            <a:t>114</a:t>
          </a:r>
        </a:p>
        <a:p>
          <a:r>
            <a:rPr lang="fr-FR" sz="1200" dirty="0">
              <a:latin typeface="Bell MT" panose="02020503060305020303" pitchFamily="18" charset="0"/>
            </a:rPr>
            <a:t>Livres distribués / </a:t>
          </a:r>
          <a:r>
            <a:rPr lang="fr-FR" sz="1200" dirty="0">
              <a:solidFill>
                <a:srgbClr val="0070C0"/>
              </a:solidFill>
              <a:latin typeface="Bell MT" panose="02020503060305020303" pitchFamily="18" charset="0"/>
            </a:rPr>
            <a:t>books </a:t>
          </a:r>
          <a:r>
            <a:rPr lang="fr-FR" sz="1200" dirty="0" err="1">
              <a:solidFill>
                <a:srgbClr val="0070C0"/>
              </a:solidFill>
              <a:latin typeface="Bell MT" panose="02020503060305020303" pitchFamily="18" charset="0"/>
            </a:rPr>
            <a:t>distributed</a:t>
          </a:r>
          <a:endParaRPr lang="en-GB" sz="1200" dirty="0">
            <a:solidFill>
              <a:srgbClr val="0070C0"/>
            </a:solidFill>
            <a:latin typeface="Bell MT" panose="02020503060305020303" pitchFamily="18" charset="0"/>
          </a:endParaRPr>
        </a:p>
      </dgm:t>
    </dgm:pt>
    <dgm:pt modelId="{19126516-96F5-4623-A1DE-8CBB776EAAE1}" type="parTrans" cxnId="{41066D31-74D1-41A9-B434-D20C55C6BDD0}">
      <dgm:prSet/>
      <dgm:spPr/>
      <dgm:t>
        <a:bodyPr/>
        <a:lstStyle/>
        <a:p>
          <a:endParaRPr lang="fr-FR"/>
        </a:p>
      </dgm:t>
    </dgm:pt>
    <dgm:pt modelId="{3B471B50-813D-4A46-A37A-6EFE552563F9}" type="sibTrans" cxnId="{41066D31-74D1-41A9-B434-D20C55C6BDD0}">
      <dgm:prSet/>
      <dgm:spPr/>
      <dgm:t>
        <a:bodyPr/>
        <a:lstStyle/>
        <a:p>
          <a:endParaRPr lang="fr-FR"/>
        </a:p>
      </dgm:t>
    </dgm:pt>
    <dgm:pt modelId="{DCC39F8A-11C8-4590-934A-77B0E8AB924E}">
      <dgm:prSet phldrT="[Texte]" custT="1"/>
      <dgm:spPr/>
      <dgm:t>
        <a:bodyPr/>
        <a:lstStyle/>
        <a:p>
          <a:pPr marL="0" lvl="0" indent="0" algn="ctr" defTabSz="1066800">
            <a:lnSpc>
              <a:spcPct val="90000"/>
            </a:lnSpc>
            <a:spcBef>
              <a:spcPct val="0"/>
            </a:spcBef>
            <a:spcAft>
              <a:spcPct val="35000"/>
            </a:spcAft>
            <a:buNone/>
          </a:pPr>
          <a:r>
            <a:rPr lang="en-GB" sz="2400" b="1" kern="1200" dirty="0">
              <a:solidFill>
                <a:schemeClr val="tx1"/>
              </a:solidFill>
              <a:latin typeface="Bell MT" panose="02020503060305020303" pitchFamily="18" charset="0"/>
              <a:ea typeface="+mn-ea"/>
              <a:cs typeface="+mn-cs"/>
            </a:rPr>
            <a:t>11</a:t>
          </a:r>
          <a:r>
            <a:rPr lang="en-GB" sz="2400" b="1" kern="1200" dirty="0">
              <a:solidFill>
                <a:prstClr val="black"/>
              </a:solidFill>
              <a:latin typeface="Bell MT" panose="02020503060305020303" pitchFamily="18" charset="0"/>
              <a:ea typeface="+mn-ea"/>
              <a:cs typeface="+mn-cs"/>
            </a:rPr>
            <a:t> </a:t>
          </a:r>
        </a:p>
        <a:p>
          <a:pPr marL="0" lvl="0" algn="ctr" defTabSz="1111250">
            <a:lnSpc>
              <a:spcPct val="90000"/>
            </a:lnSpc>
            <a:spcBef>
              <a:spcPct val="0"/>
            </a:spcBef>
            <a:spcAft>
              <a:spcPct val="35000"/>
            </a:spcAft>
            <a:buNone/>
          </a:pPr>
          <a:r>
            <a:rPr lang="en-GB" sz="1200" kern="1200" dirty="0" err="1">
              <a:solidFill>
                <a:schemeClr val="tx1"/>
              </a:solidFill>
              <a:latin typeface="Bell MT" panose="02020503060305020303" pitchFamily="18" charset="0"/>
            </a:rPr>
            <a:t>Elèves</a:t>
          </a:r>
          <a:r>
            <a:rPr lang="en-GB" sz="1200" kern="1200" dirty="0">
              <a:solidFill>
                <a:schemeClr val="tx1"/>
              </a:solidFill>
              <a:latin typeface="Bell MT" panose="02020503060305020303" pitchFamily="18" charset="0"/>
            </a:rPr>
            <a:t> </a:t>
          </a:r>
          <a:r>
            <a:rPr lang="en-GB" sz="1200" kern="1200" dirty="0" err="1">
              <a:solidFill>
                <a:schemeClr val="tx1"/>
              </a:solidFill>
              <a:latin typeface="Bell MT" panose="02020503060305020303" pitchFamily="18" charset="0"/>
            </a:rPr>
            <a:t>boursiers</a:t>
          </a:r>
          <a:r>
            <a:rPr lang="en-GB" sz="1200" kern="1200" dirty="0">
              <a:solidFill>
                <a:schemeClr val="tx1"/>
              </a:solidFill>
              <a:latin typeface="Bell MT" panose="02020503060305020303" pitchFamily="18" charset="0"/>
            </a:rPr>
            <a:t> / </a:t>
          </a:r>
          <a:r>
            <a:rPr lang="en-GB" sz="1200" kern="1200" dirty="0">
              <a:solidFill>
                <a:srgbClr val="0070C0"/>
              </a:solidFill>
              <a:latin typeface="Bell MT" panose="02020503060305020303" pitchFamily="18" charset="0"/>
            </a:rPr>
            <a:t>scholarship students</a:t>
          </a:r>
        </a:p>
      </dgm:t>
    </dgm:pt>
    <dgm:pt modelId="{F81B29E2-01C9-4986-9438-E620C9BE14AA}" type="parTrans" cxnId="{EDD9A6CC-7900-431C-858D-A5CC2373FC4B}">
      <dgm:prSet/>
      <dgm:spPr/>
      <dgm:t>
        <a:bodyPr/>
        <a:lstStyle/>
        <a:p>
          <a:endParaRPr lang="fr-FR"/>
        </a:p>
      </dgm:t>
    </dgm:pt>
    <dgm:pt modelId="{9B339E3B-3A78-43E5-A7A2-BA617002A176}" type="sibTrans" cxnId="{EDD9A6CC-7900-431C-858D-A5CC2373FC4B}">
      <dgm:prSet/>
      <dgm:spPr/>
      <dgm:t>
        <a:bodyPr/>
        <a:lstStyle/>
        <a:p>
          <a:endParaRPr lang="fr-FR"/>
        </a:p>
      </dgm:t>
    </dgm:pt>
    <dgm:pt modelId="{63692412-A638-4102-B77B-553C9BD8CAD8}" type="pres">
      <dgm:prSet presAssocID="{11F79582-27DF-4EB9-B8B0-114E850DF5AE}" presName="Name0" presStyleCnt="0">
        <dgm:presLayoutVars>
          <dgm:dir/>
          <dgm:resizeHandles val="exact"/>
        </dgm:presLayoutVars>
      </dgm:prSet>
      <dgm:spPr/>
    </dgm:pt>
    <dgm:pt modelId="{50C1040C-17B0-4EAB-9DBA-C4863B69C73C}" type="pres">
      <dgm:prSet presAssocID="{1FA2CC0E-1759-4706-A118-644320CF81CD}" presName="Name5" presStyleLbl="vennNode1" presStyleIdx="0" presStyleCnt="6" custScaleX="122189" custScaleY="119364" custLinFactNeighborX="19344" custLinFactNeighborY="-13833">
        <dgm:presLayoutVars>
          <dgm:bulletEnabled val="1"/>
        </dgm:presLayoutVars>
      </dgm:prSet>
      <dgm:spPr/>
    </dgm:pt>
    <dgm:pt modelId="{08EBFC02-118B-4955-982A-11F25D246512}" type="pres">
      <dgm:prSet presAssocID="{09842239-B9AF-48DE-92B1-F7F62B1C21F9}" presName="space" presStyleCnt="0"/>
      <dgm:spPr/>
    </dgm:pt>
    <dgm:pt modelId="{CCD8D07A-654D-4390-A59E-DF15576BCE47}" type="pres">
      <dgm:prSet presAssocID="{A6008CB8-A32E-4EA1-A431-E79EA01B81E0}" presName="Name5" presStyleLbl="vennNode1" presStyleIdx="1" presStyleCnt="6" custScaleX="166956" custScaleY="156379" custLinFactNeighborX="2927" custLinFactNeighborY="22119">
        <dgm:presLayoutVars>
          <dgm:bulletEnabled val="1"/>
        </dgm:presLayoutVars>
      </dgm:prSet>
      <dgm:spPr/>
    </dgm:pt>
    <dgm:pt modelId="{FF699226-8952-4EF2-AB3C-13E81BC7A032}" type="pres">
      <dgm:prSet presAssocID="{17C8D10C-1F50-4AB1-96B8-7586288386CE}" presName="space" presStyleCnt="0"/>
      <dgm:spPr/>
    </dgm:pt>
    <dgm:pt modelId="{75357611-FFD2-4899-8353-F68030D87A0D}" type="pres">
      <dgm:prSet presAssocID="{B70E6DC4-9C2A-46CE-B0DF-E8498262086B}" presName="Name5" presStyleLbl="vennNode1" presStyleIdx="2" presStyleCnt="6" custScaleX="123351" custScaleY="119105" custLinFactNeighborX="-38968" custLinFactNeighborY="17069">
        <dgm:presLayoutVars>
          <dgm:bulletEnabled val="1"/>
        </dgm:presLayoutVars>
      </dgm:prSet>
      <dgm:spPr/>
    </dgm:pt>
    <dgm:pt modelId="{BA3C640F-9288-469F-8F46-A5F1891A6735}" type="pres">
      <dgm:prSet presAssocID="{50B6CB05-25D8-47DB-8A47-6CD92256B533}" presName="space" presStyleCnt="0"/>
      <dgm:spPr/>
    </dgm:pt>
    <dgm:pt modelId="{3BDD90EC-01E7-42A4-999F-0AD2DC3CE062}" type="pres">
      <dgm:prSet presAssocID="{83891D6B-AD24-4991-A446-2770B5870182}" presName="Name5" presStyleLbl="vennNode1" presStyleIdx="3" presStyleCnt="6" custScaleX="126711" custScaleY="127016">
        <dgm:presLayoutVars>
          <dgm:bulletEnabled val="1"/>
        </dgm:presLayoutVars>
      </dgm:prSet>
      <dgm:spPr/>
    </dgm:pt>
    <dgm:pt modelId="{8ED2CB69-B16A-4C23-B50B-9CCD810A901F}" type="pres">
      <dgm:prSet presAssocID="{3B471B50-813D-4A46-A37A-6EFE552563F9}" presName="space" presStyleCnt="0"/>
      <dgm:spPr/>
    </dgm:pt>
    <dgm:pt modelId="{4AD42247-C5F3-4505-9055-37E03E50DCA4}" type="pres">
      <dgm:prSet presAssocID="{2E8B8CED-D0D9-459A-BD2D-64D9B1CA6AC5}" presName="Name5" presStyleLbl="vennNode1" presStyleIdx="4" presStyleCnt="6" custScaleX="113713" custScaleY="109342">
        <dgm:presLayoutVars>
          <dgm:bulletEnabled val="1"/>
        </dgm:presLayoutVars>
      </dgm:prSet>
      <dgm:spPr/>
    </dgm:pt>
    <dgm:pt modelId="{EB3395E6-F4E1-497F-96DA-D2D37BAFA97C}" type="pres">
      <dgm:prSet presAssocID="{44BF278A-6129-47B5-BBDD-B5526F01F6B5}" presName="space" presStyleCnt="0"/>
      <dgm:spPr/>
    </dgm:pt>
    <dgm:pt modelId="{729AEC04-1322-4EAD-B577-F94ECFCC2620}" type="pres">
      <dgm:prSet presAssocID="{DCC39F8A-11C8-4590-934A-77B0E8AB924E}" presName="Name5" presStyleLbl="vennNode1" presStyleIdx="5" presStyleCnt="6" custScaleX="129421" custScaleY="126613">
        <dgm:presLayoutVars>
          <dgm:bulletEnabled val="1"/>
        </dgm:presLayoutVars>
      </dgm:prSet>
      <dgm:spPr/>
    </dgm:pt>
  </dgm:ptLst>
  <dgm:cxnLst>
    <dgm:cxn modelId="{C2D5FB00-BB3A-4A57-972C-403C6E704849}" type="presOf" srcId="{11F79582-27DF-4EB9-B8B0-114E850DF5AE}" destId="{63692412-A638-4102-B77B-553C9BD8CAD8}" srcOrd="0" destOrd="0" presId="urn:microsoft.com/office/officeart/2005/8/layout/venn3"/>
    <dgm:cxn modelId="{57E0F921-800C-4B06-9B26-213ED65046BF}" type="presOf" srcId="{B70E6DC4-9C2A-46CE-B0DF-E8498262086B}" destId="{75357611-FFD2-4899-8353-F68030D87A0D}" srcOrd="0" destOrd="0" presId="urn:microsoft.com/office/officeart/2005/8/layout/venn3"/>
    <dgm:cxn modelId="{41066D31-74D1-41A9-B434-D20C55C6BDD0}" srcId="{11F79582-27DF-4EB9-B8B0-114E850DF5AE}" destId="{83891D6B-AD24-4991-A446-2770B5870182}" srcOrd="3" destOrd="0" parTransId="{19126516-96F5-4623-A1DE-8CBB776EAAE1}" sibTransId="{3B471B50-813D-4A46-A37A-6EFE552563F9}"/>
    <dgm:cxn modelId="{2A23D834-7575-4B1B-BE1B-2B56BFC63D4C}" type="presOf" srcId="{2E8B8CED-D0D9-459A-BD2D-64D9B1CA6AC5}" destId="{4AD42247-C5F3-4505-9055-37E03E50DCA4}" srcOrd="0" destOrd="0" presId="urn:microsoft.com/office/officeart/2005/8/layout/venn3"/>
    <dgm:cxn modelId="{E629354F-4BD9-4F1A-89CA-9FD399AF6B7D}" srcId="{11F79582-27DF-4EB9-B8B0-114E850DF5AE}" destId="{A6008CB8-A32E-4EA1-A431-E79EA01B81E0}" srcOrd="1" destOrd="0" parTransId="{1CE252B2-5872-4D2B-B91A-D24455C8CFFE}" sibTransId="{17C8D10C-1F50-4AB1-96B8-7586288386CE}"/>
    <dgm:cxn modelId="{5D590A7D-B583-4D76-88EE-0E5B6EFDD3BF}" srcId="{11F79582-27DF-4EB9-B8B0-114E850DF5AE}" destId="{2E8B8CED-D0D9-459A-BD2D-64D9B1CA6AC5}" srcOrd="4" destOrd="0" parTransId="{DA8EC74A-6D12-4DB4-AAD9-FA4BFFD6193C}" sibTransId="{44BF278A-6129-47B5-BBDD-B5526F01F6B5}"/>
    <dgm:cxn modelId="{BCF0B490-C804-4BD9-8F1A-5D91ADC09682}" type="presOf" srcId="{A6008CB8-A32E-4EA1-A431-E79EA01B81E0}" destId="{CCD8D07A-654D-4390-A59E-DF15576BCE47}" srcOrd="0" destOrd="0" presId="urn:microsoft.com/office/officeart/2005/8/layout/venn3"/>
    <dgm:cxn modelId="{0C2A0791-5BFD-4F53-9844-D30492A393B4}" type="presOf" srcId="{83891D6B-AD24-4991-A446-2770B5870182}" destId="{3BDD90EC-01E7-42A4-999F-0AD2DC3CE062}" srcOrd="0" destOrd="0" presId="urn:microsoft.com/office/officeart/2005/8/layout/venn3"/>
    <dgm:cxn modelId="{737FA398-6497-452E-B144-36FBDE995804}" type="presOf" srcId="{1FA2CC0E-1759-4706-A118-644320CF81CD}" destId="{50C1040C-17B0-4EAB-9DBA-C4863B69C73C}" srcOrd="0" destOrd="0" presId="urn:microsoft.com/office/officeart/2005/8/layout/venn3"/>
    <dgm:cxn modelId="{EDD9A6CC-7900-431C-858D-A5CC2373FC4B}" srcId="{11F79582-27DF-4EB9-B8B0-114E850DF5AE}" destId="{DCC39F8A-11C8-4590-934A-77B0E8AB924E}" srcOrd="5" destOrd="0" parTransId="{F81B29E2-01C9-4986-9438-E620C9BE14AA}" sibTransId="{9B339E3B-3A78-43E5-A7A2-BA617002A176}"/>
    <dgm:cxn modelId="{0EE285DE-3D70-4F69-9A4D-51241D0AC3A7}" srcId="{11F79582-27DF-4EB9-B8B0-114E850DF5AE}" destId="{B70E6DC4-9C2A-46CE-B0DF-E8498262086B}" srcOrd="2" destOrd="0" parTransId="{EF5FBD39-4167-4486-8C0F-1208EB443D54}" sibTransId="{50B6CB05-25D8-47DB-8A47-6CD92256B533}"/>
    <dgm:cxn modelId="{462718EA-6A7B-4FD7-B515-D97D97DBB113}" type="presOf" srcId="{DCC39F8A-11C8-4590-934A-77B0E8AB924E}" destId="{729AEC04-1322-4EAD-B577-F94ECFCC2620}" srcOrd="0" destOrd="0" presId="urn:microsoft.com/office/officeart/2005/8/layout/venn3"/>
    <dgm:cxn modelId="{1A12E7F2-1AE6-4642-B03D-CFC76925CC72}" srcId="{11F79582-27DF-4EB9-B8B0-114E850DF5AE}" destId="{1FA2CC0E-1759-4706-A118-644320CF81CD}" srcOrd="0" destOrd="0" parTransId="{8288533C-081B-4B9B-AFEF-42B4E29A1318}" sibTransId="{09842239-B9AF-48DE-92B1-F7F62B1C21F9}"/>
    <dgm:cxn modelId="{CF9ABA03-FD22-4788-89BE-0A2879BE4F58}" type="presParOf" srcId="{63692412-A638-4102-B77B-553C9BD8CAD8}" destId="{50C1040C-17B0-4EAB-9DBA-C4863B69C73C}" srcOrd="0" destOrd="0" presId="urn:microsoft.com/office/officeart/2005/8/layout/venn3"/>
    <dgm:cxn modelId="{89EE5E90-7831-44CA-9D33-BC3B15A6F3A5}" type="presParOf" srcId="{63692412-A638-4102-B77B-553C9BD8CAD8}" destId="{08EBFC02-118B-4955-982A-11F25D246512}" srcOrd="1" destOrd="0" presId="urn:microsoft.com/office/officeart/2005/8/layout/venn3"/>
    <dgm:cxn modelId="{D9DB8CB6-EE1D-43D4-9ABD-564F52D7398B}" type="presParOf" srcId="{63692412-A638-4102-B77B-553C9BD8CAD8}" destId="{CCD8D07A-654D-4390-A59E-DF15576BCE47}" srcOrd="2" destOrd="0" presId="urn:microsoft.com/office/officeart/2005/8/layout/venn3"/>
    <dgm:cxn modelId="{BF6A8C2A-8A21-4A60-B06C-17B4821378AB}" type="presParOf" srcId="{63692412-A638-4102-B77B-553C9BD8CAD8}" destId="{FF699226-8952-4EF2-AB3C-13E81BC7A032}" srcOrd="3" destOrd="0" presId="urn:microsoft.com/office/officeart/2005/8/layout/venn3"/>
    <dgm:cxn modelId="{803B5468-737F-4B17-A7D1-6FEB4F72BC5A}" type="presParOf" srcId="{63692412-A638-4102-B77B-553C9BD8CAD8}" destId="{75357611-FFD2-4899-8353-F68030D87A0D}" srcOrd="4" destOrd="0" presId="urn:microsoft.com/office/officeart/2005/8/layout/venn3"/>
    <dgm:cxn modelId="{4F584C65-141A-4573-A261-ADB867D627D2}" type="presParOf" srcId="{63692412-A638-4102-B77B-553C9BD8CAD8}" destId="{BA3C640F-9288-469F-8F46-A5F1891A6735}" srcOrd="5" destOrd="0" presId="urn:microsoft.com/office/officeart/2005/8/layout/venn3"/>
    <dgm:cxn modelId="{A9C12AC7-71B7-461D-8A0A-2AE3A8C1C219}" type="presParOf" srcId="{63692412-A638-4102-B77B-553C9BD8CAD8}" destId="{3BDD90EC-01E7-42A4-999F-0AD2DC3CE062}" srcOrd="6" destOrd="0" presId="urn:microsoft.com/office/officeart/2005/8/layout/venn3"/>
    <dgm:cxn modelId="{C2AB1B05-A35C-4B1C-B587-432DACD50A15}" type="presParOf" srcId="{63692412-A638-4102-B77B-553C9BD8CAD8}" destId="{8ED2CB69-B16A-4C23-B50B-9CCD810A901F}" srcOrd="7" destOrd="0" presId="urn:microsoft.com/office/officeart/2005/8/layout/venn3"/>
    <dgm:cxn modelId="{9CD9C56E-16B6-4058-8869-D7768C659216}" type="presParOf" srcId="{63692412-A638-4102-B77B-553C9BD8CAD8}" destId="{4AD42247-C5F3-4505-9055-37E03E50DCA4}" srcOrd="8" destOrd="0" presId="urn:microsoft.com/office/officeart/2005/8/layout/venn3"/>
    <dgm:cxn modelId="{3D1178AC-7F2D-4C8D-99A2-E215EAE907F7}" type="presParOf" srcId="{63692412-A638-4102-B77B-553C9BD8CAD8}" destId="{EB3395E6-F4E1-497F-96DA-D2D37BAFA97C}" srcOrd="9" destOrd="0" presId="urn:microsoft.com/office/officeart/2005/8/layout/venn3"/>
    <dgm:cxn modelId="{FF7DEC85-A26E-43A7-8722-086B417D66ED}" type="presParOf" srcId="{63692412-A638-4102-B77B-553C9BD8CAD8}" destId="{729AEC04-1322-4EAD-B577-F94ECFCC2620}" srcOrd="10"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9A09F-8317-4445-BDBE-A4485A2530D6}">
      <dsp:nvSpPr>
        <dsp:cNvPr id="0" name=""/>
        <dsp:cNvSpPr/>
      </dsp:nvSpPr>
      <dsp:spPr>
        <a:xfrm>
          <a:off x="2424550" y="295743"/>
          <a:ext cx="4203262" cy="4203262"/>
        </a:xfrm>
        <a:prstGeom prst="pie">
          <a:avLst>
            <a:gd name="adj1" fmla="val 16200000"/>
            <a:gd name="adj2" fmla="val 198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Bell MT" panose="02020503060305020303" pitchFamily="18" charset="0"/>
            </a:rPr>
            <a:t>Construction de salles de classe / </a:t>
          </a:r>
          <a:r>
            <a:rPr lang="fr-FR" sz="1300" kern="1200" dirty="0" err="1">
              <a:latin typeface="Bell MT" panose="02020503060305020303" pitchFamily="18" charset="0"/>
            </a:rPr>
            <a:t>Classroom</a:t>
          </a:r>
          <a:r>
            <a:rPr lang="fr-FR" sz="1300" kern="1200" dirty="0">
              <a:latin typeface="Bell MT" panose="02020503060305020303" pitchFamily="18" charset="0"/>
            </a:rPr>
            <a:t> construction</a:t>
          </a:r>
        </a:p>
      </dsp:txBody>
      <dsp:txXfrm>
        <a:off x="4626259" y="832660"/>
        <a:ext cx="1100854" cy="850660"/>
      </dsp:txXfrm>
    </dsp:sp>
    <dsp:sp modelId="{B0847990-B110-462B-94D2-631A9C573B56}">
      <dsp:nvSpPr>
        <dsp:cNvPr id="0" name=""/>
        <dsp:cNvSpPr/>
      </dsp:nvSpPr>
      <dsp:spPr>
        <a:xfrm>
          <a:off x="2474588" y="382310"/>
          <a:ext cx="4203262" cy="4203262"/>
        </a:xfrm>
        <a:prstGeom prst="pie">
          <a:avLst>
            <a:gd name="adj1" fmla="val 19800000"/>
            <a:gd name="adj2" fmla="val 1800000"/>
          </a:avLst>
        </a:prstGeom>
        <a:gradFill rotWithShape="0">
          <a:gsLst>
            <a:gs pos="0">
              <a:schemeClr val="accent2">
                <a:hueOff val="936304"/>
                <a:satOff val="-1168"/>
                <a:lumOff val="275"/>
                <a:alphaOff val="0"/>
                <a:shade val="51000"/>
                <a:satMod val="130000"/>
              </a:schemeClr>
            </a:gs>
            <a:gs pos="80000">
              <a:schemeClr val="accent2">
                <a:hueOff val="936304"/>
                <a:satOff val="-1168"/>
                <a:lumOff val="275"/>
                <a:alphaOff val="0"/>
                <a:shade val="93000"/>
                <a:satMod val="130000"/>
              </a:schemeClr>
            </a:gs>
            <a:gs pos="100000">
              <a:schemeClr val="accent2">
                <a:hueOff val="936304"/>
                <a:satOff val="-1168"/>
                <a:lumOff val="2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Bell MT" panose="02020503060305020303" pitchFamily="18" charset="0"/>
            </a:rPr>
            <a:t>Distribution de fournitures scolaires / </a:t>
          </a:r>
          <a:r>
            <a:rPr lang="fr-FR" sz="1300" kern="1200" dirty="0" err="1">
              <a:latin typeface="Bell MT" panose="02020503060305020303" pitchFamily="18" charset="0"/>
            </a:rPr>
            <a:t>School</a:t>
          </a:r>
          <a:r>
            <a:rPr lang="fr-FR" sz="1300" kern="1200" dirty="0">
              <a:latin typeface="Bell MT" panose="02020503060305020303" pitchFamily="18" charset="0"/>
            </a:rPr>
            <a:t> supplies distribution</a:t>
          </a:r>
        </a:p>
      </dsp:txBody>
      <dsp:txXfrm>
        <a:off x="5326802" y="2083631"/>
        <a:ext cx="1150893" cy="825640"/>
      </dsp:txXfrm>
    </dsp:sp>
    <dsp:sp modelId="{4A10EC7A-D471-4535-8E0C-D571BB845CAC}">
      <dsp:nvSpPr>
        <dsp:cNvPr id="0" name=""/>
        <dsp:cNvSpPr/>
      </dsp:nvSpPr>
      <dsp:spPr>
        <a:xfrm>
          <a:off x="2424550" y="468877"/>
          <a:ext cx="4203262" cy="4203262"/>
        </a:xfrm>
        <a:prstGeom prst="pie">
          <a:avLst>
            <a:gd name="adj1" fmla="val 1800000"/>
            <a:gd name="adj2" fmla="val 5400000"/>
          </a:avLst>
        </a:prstGeom>
        <a:gradFill rotWithShape="0">
          <a:gsLst>
            <a:gs pos="0">
              <a:schemeClr val="accent2">
                <a:hueOff val="1872608"/>
                <a:satOff val="-2336"/>
                <a:lumOff val="549"/>
                <a:alphaOff val="0"/>
                <a:shade val="51000"/>
                <a:satMod val="130000"/>
              </a:schemeClr>
            </a:gs>
            <a:gs pos="80000">
              <a:schemeClr val="accent2">
                <a:hueOff val="1872608"/>
                <a:satOff val="-2336"/>
                <a:lumOff val="549"/>
                <a:alphaOff val="0"/>
                <a:shade val="93000"/>
                <a:satMod val="130000"/>
              </a:schemeClr>
            </a:gs>
            <a:gs pos="100000">
              <a:schemeClr val="accent2">
                <a:hueOff val="1872608"/>
                <a:satOff val="-233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a:latin typeface="Bell MT" panose="02020503060305020303" pitchFamily="18" charset="0"/>
            </a:rPr>
            <a:t>Aires de jeux &amp; jeux éducatifs / Playgrounds and educational games</a:t>
          </a:r>
          <a:endParaRPr lang="fr-FR" sz="1300" kern="1200" dirty="0">
            <a:latin typeface="Bell MT" panose="02020503060305020303" pitchFamily="18" charset="0"/>
          </a:endParaRPr>
        </a:p>
      </dsp:txBody>
      <dsp:txXfrm>
        <a:off x="4626259" y="3309582"/>
        <a:ext cx="1100854" cy="850660"/>
      </dsp:txXfrm>
    </dsp:sp>
    <dsp:sp modelId="{BBC8F124-431D-42B9-8C7C-3EDE372BD8B1}">
      <dsp:nvSpPr>
        <dsp:cNvPr id="0" name=""/>
        <dsp:cNvSpPr/>
      </dsp:nvSpPr>
      <dsp:spPr>
        <a:xfrm>
          <a:off x="2324472" y="468877"/>
          <a:ext cx="4203262" cy="4203262"/>
        </a:xfrm>
        <a:prstGeom prst="pie">
          <a:avLst>
            <a:gd name="adj1" fmla="val 5400000"/>
            <a:gd name="adj2" fmla="val 9000000"/>
          </a:avLst>
        </a:prstGeom>
        <a:gradFill rotWithShape="0">
          <a:gsLst>
            <a:gs pos="0">
              <a:schemeClr val="accent2">
                <a:hueOff val="2808911"/>
                <a:satOff val="-3503"/>
                <a:lumOff val="824"/>
                <a:alphaOff val="0"/>
                <a:shade val="51000"/>
                <a:satMod val="130000"/>
              </a:schemeClr>
            </a:gs>
            <a:gs pos="80000">
              <a:schemeClr val="accent2">
                <a:hueOff val="2808911"/>
                <a:satOff val="-3503"/>
                <a:lumOff val="824"/>
                <a:alphaOff val="0"/>
                <a:shade val="93000"/>
                <a:satMod val="130000"/>
              </a:schemeClr>
            </a:gs>
            <a:gs pos="100000">
              <a:schemeClr val="accent2">
                <a:hueOff val="2808911"/>
                <a:satOff val="-3503"/>
                <a:lumOff val="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latin typeface="Bell MT" panose="02020503060305020303" pitchFamily="18" charset="0"/>
            </a:rPr>
            <a:t>Equipement des salles de classe (livres, outils pédagogiques) / </a:t>
          </a:r>
          <a:r>
            <a:rPr lang="fr-FR" sz="1100" kern="1200" dirty="0" err="1">
              <a:latin typeface="Bell MT" panose="02020503060305020303" pitchFamily="18" charset="0"/>
            </a:rPr>
            <a:t>providing</a:t>
          </a:r>
          <a:r>
            <a:rPr lang="fr-FR" sz="1100" kern="1200" dirty="0">
              <a:latin typeface="Bell MT" panose="02020503060305020303" pitchFamily="18" charset="0"/>
            </a:rPr>
            <a:t> </a:t>
          </a:r>
          <a:r>
            <a:rPr lang="fr-FR" sz="1100" kern="1200" dirty="0" err="1">
              <a:latin typeface="Bell MT" panose="02020503060305020303" pitchFamily="18" charset="0"/>
            </a:rPr>
            <a:t>equipment</a:t>
          </a:r>
          <a:r>
            <a:rPr lang="fr-FR" sz="1100" kern="1200" dirty="0">
              <a:latin typeface="Bell MT" panose="02020503060305020303" pitchFamily="18" charset="0"/>
            </a:rPr>
            <a:t> for  </a:t>
          </a:r>
          <a:r>
            <a:rPr lang="fr-FR" sz="1100" kern="1200" dirty="0" err="1">
              <a:latin typeface="Bell MT" panose="02020503060305020303" pitchFamily="18" charset="0"/>
            </a:rPr>
            <a:t>classrooms</a:t>
          </a:r>
          <a:r>
            <a:rPr lang="fr-FR" sz="1100" kern="1200" dirty="0">
              <a:latin typeface="Bell MT" panose="02020503060305020303" pitchFamily="18" charset="0"/>
            </a:rPr>
            <a:t> (books, </a:t>
          </a:r>
          <a:r>
            <a:rPr lang="fr-FR" sz="1100" kern="1200" dirty="0" err="1">
              <a:latin typeface="Bell MT" panose="02020503060305020303" pitchFamily="18" charset="0"/>
            </a:rPr>
            <a:t>teaching</a:t>
          </a:r>
          <a:r>
            <a:rPr lang="fr-FR" sz="1100" kern="1200" dirty="0">
              <a:latin typeface="Bell MT" panose="02020503060305020303" pitchFamily="18" charset="0"/>
            </a:rPr>
            <a:t> </a:t>
          </a:r>
          <a:r>
            <a:rPr lang="fr-FR" sz="1100" kern="1200" dirty="0" err="1">
              <a:latin typeface="Bell MT" panose="02020503060305020303" pitchFamily="18" charset="0"/>
            </a:rPr>
            <a:t>tools</a:t>
          </a:r>
          <a:r>
            <a:rPr lang="fr-FR" sz="1100" kern="1200" dirty="0">
              <a:latin typeface="Bell MT" panose="02020503060305020303" pitchFamily="18" charset="0"/>
            </a:rPr>
            <a:t>)</a:t>
          </a:r>
        </a:p>
      </dsp:txBody>
      <dsp:txXfrm>
        <a:off x="3225171" y="3309582"/>
        <a:ext cx="1100854" cy="850660"/>
      </dsp:txXfrm>
    </dsp:sp>
    <dsp:sp modelId="{478446B8-BA69-4179-8543-25AB300E6DDB}">
      <dsp:nvSpPr>
        <dsp:cNvPr id="0" name=""/>
        <dsp:cNvSpPr/>
      </dsp:nvSpPr>
      <dsp:spPr>
        <a:xfrm>
          <a:off x="2274433" y="382310"/>
          <a:ext cx="4203262" cy="4203262"/>
        </a:xfrm>
        <a:prstGeom prst="pie">
          <a:avLst>
            <a:gd name="adj1" fmla="val 9000000"/>
            <a:gd name="adj2" fmla="val 12600000"/>
          </a:avLst>
        </a:prstGeom>
        <a:gradFill rotWithShape="0">
          <a:gsLst>
            <a:gs pos="0">
              <a:schemeClr val="accent2">
                <a:hueOff val="3745215"/>
                <a:satOff val="-4671"/>
                <a:lumOff val="1098"/>
                <a:alphaOff val="0"/>
                <a:shade val="51000"/>
                <a:satMod val="130000"/>
              </a:schemeClr>
            </a:gs>
            <a:gs pos="80000">
              <a:schemeClr val="accent2">
                <a:hueOff val="3745215"/>
                <a:satOff val="-4671"/>
                <a:lumOff val="1098"/>
                <a:alphaOff val="0"/>
                <a:shade val="93000"/>
                <a:satMod val="130000"/>
              </a:schemeClr>
            </a:gs>
            <a:gs pos="100000">
              <a:schemeClr val="accent2">
                <a:hueOff val="3745215"/>
                <a:satOff val="-4671"/>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Bell MT" panose="02020503060305020303" pitchFamily="18" charset="0"/>
            </a:rPr>
            <a:t>Accompagnement des meilleurs élèves post classe primaire / </a:t>
          </a:r>
          <a:r>
            <a:rPr lang="fr-FR" sz="1300" kern="1200" dirty="0" err="1">
              <a:latin typeface="Bell MT" panose="02020503060305020303" pitchFamily="18" charset="0"/>
            </a:rPr>
            <a:t>Helping</a:t>
          </a:r>
          <a:r>
            <a:rPr lang="fr-FR" sz="1300" kern="1200" dirty="0">
              <a:latin typeface="Bell MT" panose="02020503060305020303" pitchFamily="18" charset="0"/>
            </a:rPr>
            <a:t> the best </a:t>
          </a:r>
          <a:r>
            <a:rPr lang="fr-FR" sz="1300" kern="1200" dirty="0" err="1">
              <a:latin typeface="Bell MT" panose="02020503060305020303" pitchFamily="18" charset="0"/>
            </a:rPr>
            <a:t>children</a:t>
          </a:r>
          <a:r>
            <a:rPr lang="fr-FR" sz="1300" kern="1200" dirty="0">
              <a:latin typeface="Bell MT" panose="02020503060305020303" pitchFamily="18" charset="0"/>
            </a:rPr>
            <a:t> </a:t>
          </a:r>
          <a:r>
            <a:rPr lang="fr-FR" sz="1300" kern="1200" dirty="0" err="1">
              <a:latin typeface="Bell MT" panose="02020503060305020303" pitchFamily="18" charset="0"/>
            </a:rPr>
            <a:t>after</a:t>
          </a:r>
          <a:r>
            <a:rPr lang="fr-FR" sz="1300" kern="1200" dirty="0">
              <a:latin typeface="Bell MT" panose="02020503060305020303" pitchFamily="18" charset="0"/>
            </a:rPr>
            <a:t> the </a:t>
          </a:r>
          <a:r>
            <a:rPr lang="fr-FR" sz="1300" kern="1200" dirty="0" err="1">
              <a:latin typeface="Bell MT" panose="02020503060305020303" pitchFamily="18" charset="0"/>
            </a:rPr>
            <a:t>primary</a:t>
          </a:r>
          <a:r>
            <a:rPr lang="fr-FR" sz="1300" kern="1200" dirty="0">
              <a:latin typeface="Bell MT" panose="02020503060305020303" pitchFamily="18" charset="0"/>
            </a:rPr>
            <a:t> </a:t>
          </a:r>
          <a:r>
            <a:rPr lang="fr-FR" sz="1300" kern="1200" dirty="0" err="1">
              <a:latin typeface="Bell MT" panose="02020503060305020303" pitchFamily="18" charset="0"/>
            </a:rPr>
            <a:t>school</a:t>
          </a:r>
          <a:endParaRPr lang="fr-FR" sz="1300" kern="1200" dirty="0">
            <a:latin typeface="Bell MT" panose="02020503060305020303" pitchFamily="18" charset="0"/>
          </a:endParaRPr>
        </a:p>
      </dsp:txBody>
      <dsp:txXfrm>
        <a:off x="2474588" y="2083631"/>
        <a:ext cx="1150893" cy="825640"/>
      </dsp:txXfrm>
    </dsp:sp>
    <dsp:sp modelId="{0B773387-C72F-4BB7-AF62-0D88D7ECA0E2}">
      <dsp:nvSpPr>
        <dsp:cNvPr id="0" name=""/>
        <dsp:cNvSpPr/>
      </dsp:nvSpPr>
      <dsp:spPr>
        <a:xfrm>
          <a:off x="2324472" y="295743"/>
          <a:ext cx="4203262" cy="4203262"/>
        </a:xfrm>
        <a:prstGeom prst="pie">
          <a:avLst>
            <a:gd name="adj1" fmla="val 12600000"/>
            <a:gd name="adj2" fmla="val 1620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Bell MT" panose="02020503060305020303" pitchFamily="18" charset="0"/>
            </a:rPr>
            <a:t>Rénovation de salles de classe / </a:t>
          </a:r>
          <a:r>
            <a:rPr lang="fr-FR" sz="1300" kern="1200" dirty="0" err="1">
              <a:latin typeface="Bell MT" panose="02020503060305020303" pitchFamily="18" charset="0"/>
            </a:rPr>
            <a:t>Classroom</a:t>
          </a:r>
          <a:r>
            <a:rPr lang="fr-FR" sz="1300" kern="1200" dirty="0">
              <a:latin typeface="Bell MT" panose="02020503060305020303" pitchFamily="18" charset="0"/>
            </a:rPr>
            <a:t> </a:t>
          </a:r>
          <a:r>
            <a:rPr lang="fr-FR" sz="1300" kern="1200" dirty="0" err="1">
              <a:latin typeface="Bell MT" panose="02020503060305020303" pitchFamily="18" charset="0"/>
            </a:rPr>
            <a:t>renovation</a:t>
          </a:r>
          <a:endParaRPr lang="fr-FR" sz="1300" kern="1200" dirty="0">
            <a:latin typeface="Bell MT" panose="02020503060305020303" pitchFamily="18" charset="0"/>
          </a:endParaRPr>
        </a:p>
        <a:p>
          <a:pPr marL="0" lvl="0" indent="0" algn="ctr" defTabSz="577850">
            <a:lnSpc>
              <a:spcPct val="90000"/>
            </a:lnSpc>
            <a:spcBef>
              <a:spcPct val="0"/>
            </a:spcBef>
            <a:spcAft>
              <a:spcPct val="35000"/>
            </a:spcAft>
            <a:buNone/>
          </a:pPr>
          <a:endParaRPr lang="fr-FR" sz="1300" kern="1200" dirty="0">
            <a:latin typeface="Bell MT" panose="02020503060305020303" pitchFamily="18" charset="0"/>
          </a:endParaRPr>
        </a:p>
      </dsp:txBody>
      <dsp:txXfrm>
        <a:off x="3225171" y="832660"/>
        <a:ext cx="1100854" cy="850660"/>
      </dsp:txXfrm>
    </dsp:sp>
    <dsp:sp modelId="{014AF547-CE2D-413C-9EE7-43A205D8C5E3}">
      <dsp:nvSpPr>
        <dsp:cNvPr id="0" name=""/>
        <dsp:cNvSpPr/>
      </dsp:nvSpPr>
      <dsp:spPr>
        <a:xfrm>
          <a:off x="2164194" y="35541"/>
          <a:ext cx="4723666" cy="4723666"/>
        </a:xfrm>
        <a:prstGeom prst="circularArrow">
          <a:avLst>
            <a:gd name="adj1" fmla="val 5085"/>
            <a:gd name="adj2" fmla="val 327528"/>
            <a:gd name="adj3" fmla="val 19472472"/>
            <a:gd name="adj4" fmla="val 16200251"/>
            <a:gd name="adj5" fmla="val 5932"/>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33CE1B2-FD38-4BB4-A8F5-E7AD49A24250}">
      <dsp:nvSpPr>
        <dsp:cNvPr id="0" name=""/>
        <dsp:cNvSpPr/>
      </dsp:nvSpPr>
      <dsp:spPr>
        <a:xfrm>
          <a:off x="2214233" y="122108"/>
          <a:ext cx="4723666" cy="4723666"/>
        </a:xfrm>
        <a:prstGeom prst="circularArrow">
          <a:avLst>
            <a:gd name="adj1" fmla="val 5085"/>
            <a:gd name="adj2" fmla="val 327528"/>
            <a:gd name="adj3" fmla="val 1472472"/>
            <a:gd name="adj4" fmla="val 19800000"/>
            <a:gd name="adj5" fmla="val 5932"/>
          </a:avLst>
        </a:prstGeom>
        <a:gradFill rotWithShape="0">
          <a:gsLst>
            <a:gs pos="0">
              <a:schemeClr val="accent2">
                <a:hueOff val="936304"/>
                <a:satOff val="-1168"/>
                <a:lumOff val="275"/>
                <a:alphaOff val="0"/>
                <a:shade val="51000"/>
                <a:satMod val="130000"/>
              </a:schemeClr>
            </a:gs>
            <a:gs pos="80000">
              <a:schemeClr val="accent2">
                <a:hueOff val="936304"/>
                <a:satOff val="-1168"/>
                <a:lumOff val="275"/>
                <a:alphaOff val="0"/>
                <a:shade val="93000"/>
                <a:satMod val="130000"/>
              </a:schemeClr>
            </a:gs>
            <a:gs pos="100000">
              <a:schemeClr val="accent2">
                <a:hueOff val="936304"/>
                <a:satOff val="-1168"/>
                <a:lumOff val="2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488829C-38DC-4EFC-9913-8C408336A5CF}">
      <dsp:nvSpPr>
        <dsp:cNvPr id="0" name=""/>
        <dsp:cNvSpPr/>
      </dsp:nvSpPr>
      <dsp:spPr>
        <a:xfrm>
          <a:off x="2164194" y="208675"/>
          <a:ext cx="4723666" cy="4723666"/>
        </a:xfrm>
        <a:prstGeom prst="circularArrow">
          <a:avLst>
            <a:gd name="adj1" fmla="val 5085"/>
            <a:gd name="adj2" fmla="val 327528"/>
            <a:gd name="adj3" fmla="val 5072221"/>
            <a:gd name="adj4" fmla="val 1800000"/>
            <a:gd name="adj5" fmla="val 5932"/>
          </a:avLst>
        </a:prstGeom>
        <a:gradFill rotWithShape="0">
          <a:gsLst>
            <a:gs pos="0">
              <a:schemeClr val="accent2">
                <a:hueOff val="1872608"/>
                <a:satOff val="-2336"/>
                <a:lumOff val="549"/>
                <a:alphaOff val="0"/>
                <a:shade val="51000"/>
                <a:satMod val="130000"/>
              </a:schemeClr>
            </a:gs>
            <a:gs pos="80000">
              <a:schemeClr val="accent2">
                <a:hueOff val="1872608"/>
                <a:satOff val="-2336"/>
                <a:lumOff val="549"/>
                <a:alphaOff val="0"/>
                <a:shade val="93000"/>
                <a:satMod val="130000"/>
              </a:schemeClr>
            </a:gs>
            <a:gs pos="100000">
              <a:schemeClr val="accent2">
                <a:hueOff val="1872608"/>
                <a:satOff val="-233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2102605-139A-4531-B825-4029E94A0D39}">
      <dsp:nvSpPr>
        <dsp:cNvPr id="0" name=""/>
        <dsp:cNvSpPr/>
      </dsp:nvSpPr>
      <dsp:spPr>
        <a:xfrm>
          <a:off x="2064423" y="208675"/>
          <a:ext cx="4723666" cy="4723666"/>
        </a:xfrm>
        <a:prstGeom prst="circularArrow">
          <a:avLst>
            <a:gd name="adj1" fmla="val 5085"/>
            <a:gd name="adj2" fmla="val 327528"/>
            <a:gd name="adj3" fmla="val 8672472"/>
            <a:gd name="adj4" fmla="val 5400251"/>
            <a:gd name="adj5" fmla="val 5932"/>
          </a:avLst>
        </a:prstGeom>
        <a:gradFill rotWithShape="0">
          <a:gsLst>
            <a:gs pos="0">
              <a:schemeClr val="accent2">
                <a:hueOff val="2808911"/>
                <a:satOff val="-3503"/>
                <a:lumOff val="824"/>
                <a:alphaOff val="0"/>
                <a:shade val="51000"/>
                <a:satMod val="130000"/>
              </a:schemeClr>
            </a:gs>
            <a:gs pos="80000">
              <a:schemeClr val="accent2">
                <a:hueOff val="2808911"/>
                <a:satOff val="-3503"/>
                <a:lumOff val="824"/>
                <a:alphaOff val="0"/>
                <a:shade val="93000"/>
                <a:satMod val="130000"/>
              </a:schemeClr>
            </a:gs>
            <a:gs pos="100000">
              <a:schemeClr val="accent2">
                <a:hueOff val="2808911"/>
                <a:satOff val="-3503"/>
                <a:lumOff val="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B7207FD-035F-4815-A76A-A6B0F5CC8C8B}">
      <dsp:nvSpPr>
        <dsp:cNvPr id="0" name=""/>
        <dsp:cNvSpPr/>
      </dsp:nvSpPr>
      <dsp:spPr>
        <a:xfrm>
          <a:off x="2014385" y="122108"/>
          <a:ext cx="4723666" cy="4723666"/>
        </a:xfrm>
        <a:prstGeom prst="circularArrow">
          <a:avLst>
            <a:gd name="adj1" fmla="val 5085"/>
            <a:gd name="adj2" fmla="val 327528"/>
            <a:gd name="adj3" fmla="val 12272472"/>
            <a:gd name="adj4" fmla="val 9000000"/>
            <a:gd name="adj5" fmla="val 5932"/>
          </a:avLst>
        </a:prstGeom>
        <a:gradFill rotWithShape="0">
          <a:gsLst>
            <a:gs pos="0">
              <a:schemeClr val="accent2">
                <a:hueOff val="3745215"/>
                <a:satOff val="-4671"/>
                <a:lumOff val="1098"/>
                <a:alphaOff val="0"/>
                <a:shade val="51000"/>
                <a:satMod val="130000"/>
              </a:schemeClr>
            </a:gs>
            <a:gs pos="80000">
              <a:schemeClr val="accent2">
                <a:hueOff val="3745215"/>
                <a:satOff val="-4671"/>
                <a:lumOff val="1098"/>
                <a:alphaOff val="0"/>
                <a:shade val="93000"/>
                <a:satMod val="130000"/>
              </a:schemeClr>
            </a:gs>
            <a:gs pos="100000">
              <a:schemeClr val="accent2">
                <a:hueOff val="3745215"/>
                <a:satOff val="-4671"/>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309C476-3837-459D-88BD-1EFC72B71576}">
      <dsp:nvSpPr>
        <dsp:cNvPr id="0" name=""/>
        <dsp:cNvSpPr/>
      </dsp:nvSpPr>
      <dsp:spPr>
        <a:xfrm>
          <a:off x="2064423" y="35541"/>
          <a:ext cx="4723666" cy="4723666"/>
        </a:xfrm>
        <a:prstGeom prst="circularArrow">
          <a:avLst>
            <a:gd name="adj1" fmla="val 5085"/>
            <a:gd name="adj2" fmla="val 327528"/>
            <a:gd name="adj3" fmla="val 15872221"/>
            <a:gd name="adj4" fmla="val 12600000"/>
            <a:gd name="adj5" fmla="val 5932"/>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1040C-17B0-4EAB-9DBA-C4863B69C73C}">
      <dsp:nvSpPr>
        <dsp:cNvPr id="0" name=""/>
        <dsp:cNvSpPr/>
      </dsp:nvSpPr>
      <dsp:spPr>
        <a:xfrm>
          <a:off x="51898" y="938728"/>
          <a:ext cx="1572915" cy="1536549"/>
        </a:xfrm>
        <a:prstGeom prst="ellipse">
          <a:avLst/>
        </a:prstGeom>
        <a:solidFill>
          <a:schemeClr val="accent2">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70843" tIns="25400" rIns="70843" bIns="2540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Bell MT" panose="02020503060305020303" pitchFamily="18" charset="0"/>
            </a:rPr>
            <a:t>6 </a:t>
          </a:r>
        </a:p>
        <a:p>
          <a:pPr marL="0" lvl="0" indent="0" algn="ctr" defTabSz="889000">
            <a:lnSpc>
              <a:spcPct val="90000"/>
            </a:lnSpc>
            <a:spcBef>
              <a:spcPct val="0"/>
            </a:spcBef>
            <a:spcAft>
              <a:spcPct val="35000"/>
            </a:spcAft>
            <a:buNone/>
          </a:pPr>
          <a:r>
            <a:rPr lang="fr-FR" sz="1200" kern="1200" dirty="0">
              <a:latin typeface="Bell MT" panose="02020503060305020303" pitchFamily="18" charset="0"/>
            </a:rPr>
            <a:t>écoles / </a:t>
          </a:r>
          <a:r>
            <a:rPr lang="fr-FR" sz="1200" kern="1200" dirty="0" err="1">
              <a:solidFill>
                <a:srgbClr val="0070C0"/>
              </a:solidFill>
              <a:latin typeface="Bell MT" panose="02020503060305020303" pitchFamily="18" charset="0"/>
            </a:rPr>
            <a:t>schools</a:t>
          </a:r>
          <a:endParaRPr lang="en-GB" sz="1200" kern="1200" dirty="0">
            <a:solidFill>
              <a:srgbClr val="0070C0"/>
            </a:solidFill>
            <a:latin typeface="Bell MT" panose="02020503060305020303" pitchFamily="18" charset="0"/>
          </a:endParaRPr>
        </a:p>
      </dsp:txBody>
      <dsp:txXfrm>
        <a:off x="282246" y="1163750"/>
        <a:ext cx="1112219" cy="1086505"/>
      </dsp:txXfrm>
    </dsp:sp>
    <dsp:sp modelId="{CCD8D07A-654D-4390-A59E-DF15576BCE47}">
      <dsp:nvSpPr>
        <dsp:cNvPr id="0" name=""/>
        <dsp:cNvSpPr/>
      </dsp:nvSpPr>
      <dsp:spPr>
        <a:xfrm>
          <a:off x="1325091" y="1163288"/>
          <a:ext cx="2149192" cy="2013036"/>
        </a:xfrm>
        <a:prstGeom prst="ellipse">
          <a:avLst/>
        </a:prstGeom>
        <a:solidFill>
          <a:schemeClr val="accent3">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70843" tIns="30480" rIns="70843"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latin typeface="Bell MT" panose="02020503060305020303" pitchFamily="18" charset="0"/>
            </a:rPr>
            <a:t>+ 10 000 </a:t>
          </a:r>
        </a:p>
        <a:p>
          <a:pPr marL="0" lvl="0" indent="0" algn="ctr" defTabSz="1066800">
            <a:lnSpc>
              <a:spcPct val="90000"/>
            </a:lnSpc>
            <a:spcBef>
              <a:spcPct val="0"/>
            </a:spcBef>
            <a:spcAft>
              <a:spcPct val="35000"/>
            </a:spcAft>
            <a:buNone/>
          </a:pPr>
          <a:r>
            <a:rPr lang="fr-FR" sz="1200" b="0" kern="1200" dirty="0">
              <a:latin typeface="Bell MT" panose="02020503060305020303" pitchFamily="18" charset="0"/>
            </a:rPr>
            <a:t>fournitures scolaires distribués </a:t>
          </a:r>
          <a:r>
            <a:rPr lang="fr-FR" sz="1200" b="0" kern="1200" dirty="0">
              <a:solidFill>
                <a:srgbClr val="0070C0"/>
              </a:solidFill>
              <a:latin typeface="Bell MT" panose="02020503060305020303" pitchFamily="18" charset="0"/>
            </a:rPr>
            <a:t>/ </a:t>
          </a:r>
          <a:r>
            <a:rPr lang="fr-FR" sz="1200" b="0" kern="1200" dirty="0" err="1">
              <a:solidFill>
                <a:srgbClr val="0070C0"/>
              </a:solidFill>
              <a:latin typeface="Bell MT" panose="02020503060305020303" pitchFamily="18" charset="0"/>
            </a:rPr>
            <a:t>school</a:t>
          </a:r>
          <a:r>
            <a:rPr lang="fr-FR" sz="1200" b="0" kern="1200" dirty="0">
              <a:solidFill>
                <a:srgbClr val="0070C0"/>
              </a:solidFill>
              <a:latin typeface="Bell MT" panose="02020503060305020303" pitchFamily="18" charset="0"/>
            </a:rPr>
            <a:t> supplies </a:t>
          </a:r>
          <a:r>
            <a:rPr lang="fr-FR" sz="1200" b="0" kern="1200" dirty="0" err="1">
              <a:solidFill>
                <a:srgbClr val="0070C0"/>
              </a:solidFill>
              <a:latin typeface="Bell MT" panose="02020503060305020303" pitchFamily="18" charset="0"/>
            </a:rPr>
            <a:t>distributed</a:t>
          </a:r>
          <a:endParaRPr lang="en-GB" sz="1200" kern="1200" dirty="0">
            <a:solidFill>
              <a:srgbClr val="0070C0"/>
            </a:solidFill>
            <a:latin typeface="Bell MT" panose="02020503060305020303" pitchFamily="18" charset="0"/>
          </a:endParaRPr>
        </a:p>
      </dsp:txBody>
      <dsp:txXfrm>
        <a:off x="1639833" y="1458090"/>
        <a:ext cx="1519708" cy="1423432"/>
      </dsp:txXfrm>
    </dsp:sp>
    <dsp:sp modelId="{75357611-FFD2-4899-8353-F68030D87A0D}">
      <dsp:nvSpPr>
        <dsp:cNvPr id="0" name=""/>
        <dsp:cNvSpPr/>
      </dsp:nvSpPr>
      <dsp:spPr>
        <a:xfrm>
          <a:off x="3108966" y="1338191"/>
          <a:ext cx="1587873" cy="1533215"/>
        </a:xfrm>
        <a:prstGeom prst="ellipse">
          <a:avLst/>
        </a:prstGeom>
        <a:solidFill>
          <a:schemeClr val="accent4">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70843" tIns="27940" rIns="70843" bIns="27940" numCol="1" spcCol="1270" anchor="ctr" anchorCtr="0">
          <a:noAutofit/>
        </a:bodyPr>
        <a:lstStyle/>
        <a:p>
          <a:pPr marL="0" lvl="0" indent="0" algn="ctr" defTabSz="977900">
            <a:lnSpc>
              <a:spcPct val="90000"/>
            </a:lnSpc>
            <a:spcBef>
              <a:spcPct val="0"/>
            </a:spcBef>
            <a:spcAft>
              <a:spcPct val="35000"/>
            </a:spcAft>
            <a:buNone/>
          </a:pPr>
          <a:r>
            <a:rPr lang="fr-FR" sz="2200" b="1" kern="1200" dirty="0">
              <a:solidFill>
                <a:schemeClr val="tx1"/>
              </a:solidFill>
              <a:latin typeface="Bell MT" panose="02020503060305020303" pitchFamily="18" charset="0"/>
            </a:rPr>
            <a:t>1 700</a:t>
          </a:r>
        </a:p>
        <a:p>
          <a:pPr marL="0" lvl="0" indent="0" algn="ctr" defTabSz="977900">
            <a:lnSpc>
              <a:spcPct val="90000"/>
            </a:lnSpc>
            <a:spcBef>
              <a:spcPct val="0"/>
            </a:spcBef>
            <a:spcAft>
              <a:spcPct val="35000"/>
            </a:spcAft>
            <a:buNone/>
          </a:pPr>
          <a:r>
            <a:rPr lang="fr-FR" sz="1200" kern="1200" dirty="0">
              <a:latin typeface="Bell MT" panose="02020503060305020303" pitchFamily="18" charset="0"/>
            </a:rPr>
            <a:t>élèves / </a:t>
          </a:r>
          <a:r>
            <a:rPr lang="fr-FR" sz="1200" kern="1200" dirty="0" err="1">
              <a:solidFill>
                <a:srgbClr val="0070C0"/>
              </a:solidFill>
              <a:latin typeface="Bell MT" panose="02020503060305020303" pitchFamily="18" charset="0"/>
            </a:rPr>
            <a:t>children</a:t>
          </a:r>
          <a:r>
            <a:rPr lang="fr-FR" sz="1200" kern="1200" dirty="0">
              <a:solidFill>
                <a:srgbClr val="0070C0"/>
              </a:solidFill>
              <a:latin typeface="Bell MT" panose="02020503060305020303" pitchFamily="18" charset="0"/>
            </a:rPr>
            <a:t> </a:t>
          </a:r>
          <a:endParaRPr lang="en-GB" sz="1200" kern="1200" dirty="0">
            <a:solidFill>
              <a:srgbClr val="0070C0"/>
            </a:solidFill>
            <a:latin typeface="Bell MT" panose="02020503060305020303" pitchFamily="18" charset="0"/>
          </a:endParaRPr>
        </a:p>
      </dsp:txBody>
      <dsp:txXfrm>
        <a:off x="3341505" y="1562725"/>
        <a:ext cx="1122795" cy="1084147"/>
      </dsp:txXfrm>
    </dsp:sp>
    <dsp:sp modelId="{3BDD90EC-01E7-42A4-999F-0AD2DC3CE062}">
      <dsp:nvSpPr>
        <dsp:cNvPr id="0" name=""/>
        <dsp:cNvSpPr/>
      </dsp:nvSpPr>
      <dsp:spPr>
        <a:xfrm>
          <a:off x="4539708" y="1067546"/>
          <a:ext cx="1631126" cy="1635052"/>
        </a:xfrm>
        <a:prstGeom prst="ellipse">
          <a:avLst/>
        </a:prstGeom>
        <a:solidFill>
          <a:schemeClr val="accent5">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70843" tIns="30480" rIns="70843"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tx1"/>
              </a:solidFill>
              <a:latin typeface="Bell MT" panose="02020503060305020303" pitchFamily="18" charset="0"/>
            </a:rPr>
            <a:t>114</a:t>
          </a:r>
        </a:p>
        <a:p>
          <a:pPr marL="0" lvl="0" indent="0" algn="ctr" defTabSz="1066800">
            <a:lnSpc>
              <a:spcPct val="90000"/>
            </a:lnSpc>
            <a:spcBef>
              <a:spcPct val="0"/>
            </a:spcBef>
            <a:spcAft>
              <a:spcPct val="35000"/>
            </a:spcAft>
            <a:buNone/>
          </a:pPr>
          <a:r>
            <a:rPr lang="fr-FR" sz="1200" kern="1200" dirty="0">
              <a:latin typeface="Bell MT" panose="02020503060305020303" pitchFamily="18" charset="0"/>
            </a:rPr>
            <a:t>Livres distribués / </a:t>
          </a:r>
          <a:r>
            <a:rPr lang="fr-FR" sz="1200" kern="1200" dirty="0">
              <a:solidFill>
                <a:srgbClr val="0070C0"/>
              </a:solidFill>
              <a:latin typeface="Bell MT" panose="02020503060305020303" pitchFamily="18" charset="0"/>
            </a:rPr>
            <a:t>books </a:t>
          </a:r>
          <a:r>
            <a:rPr lang="fr-FR" sz="1200" kern="1200" dirty="0" err="1">
              <a:solidFill>
                <a:srgbClr val="0070C0"/>
              </a:solidFill>
              <a:latin typeface="Bell MT" panose="02020503060305020303" pitchFamily="18" charset="0"/>
            </a:rPr>
            <a:t>distributed</a:t>
          </a:r>
          <a:endParaRPr lang="en-GB" sz="1200" kern="1200" dirty="0">
            <a:solidFill>
              <a:srgbClr val="0070C0"/>
            </a:solidFill>
            <a:latin typeface="Bell MT" panose="02020503060305020303" pitchFamily="18" charset="0"/>
          </a:endParaRPr>
        </a:p>
      </dsp:txBody>
      <dsp:txXfrm>
        <a:off x="4778581" y="1306994"/>
        <a:ext cx="1153380" cy="1156156"/>
      </dsp:txXfrm>
    </dsp:sp>
    <dsp:sp modelId="{4AD42247-C5F3-4505-9055-37E03E50DCA4}">
      <dsp:nvSpPr>
        <dsp:cNvPr id="0" name=""/>
        <dsp:cNvSpPr/>
      </dsp:nvSpPr>
      <dsp:spPr>
        <a:xfrm>
          <a:off x="5913379" y="1181303"/>
          <a:ext cx="1463805" cy="1407538"/>
        </a:xfrm>
        <a:prstGeom prst="ellipse">
          <a:avLst/>
        </a:prstGeom>
        <a:solidFill>
          <a:schemeClr val="accent6">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70843" tIns="30480" rIns="70843"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latin typeface="Bell MT" panose="02020503060305020303" pitchFamily="18" charset="0"/>
            </a:rPr>
            <a:t>1 </a:t>
          </a:r>
        </a:p>
        <a:p>
          <a:pPr marL="0" lvl="0" indent="0" algn="ctr" defTabSz="1066800">
            <a:lnSpc>
              <a:spcPct val="90000"/>
            </a:lnSpc>
            <a:spcBef>
              <a:spcPct val="0"/>
            </a:spcBef>
            <a:spcAft>
              <a:spcPct val="35000"/>
            </a:spcAft>
            <a:buNone/>
          </a:pPr>
          <a:r>
            <a:rPr lang="fr-FR" sz="1200" b="0" kern="1200" dirty="0">
              <a:latin typeface="Bell MT" panose="02020503060305020303" pitchFamily="18" charset="0"/>
            </a:rPr>
            <a:t>école rénovée / </a:t>
          </a:r>
          <a:r>
            <a:rPr lang="fr-FR" sz="1200" b="0" kern="1200" dirty="0" err="1">
              <a:solidFill>
                <a:srgbClr val="0070C0"/>
              </a:solidFill>
              <a:latin typeface="Bell MT" panose="02020503060305020303" pitchFamily="18" charset="0"/>
            </a:rPr>
            <a:t>schools</a:t>
          </a:r>
          <a:r>
            <a:rPr lang="fr-FR" sz="1200" b="0" kern="1200" dirty="0">
              <a:solidFill>
                <a:srgbClr val="0070C0"/>
              </a:solidFill>
              <a:latin typeface="Bell MT" panose="02020503060305020303" pitchFamily="18" charset="0"/>
            </a:rPr>
            <a:t> </a:t>
          </a:r>
          <a:r>
            <a:rPr lang="fr-FR" sz="1200" b="0" kern="1200" dirty="0" err="1">
              <a:solidFill>
                <a:srgbClr val="0070C0"/>
              </a:solidFill>
              <a:latin typeface="Bell MT" panose="02020503060305020303" pitchFamily="18" charset="0"/>
            </a:rPr>
            <a:t>renovated</a:t>
          </a:r>
          <a:endParaRPr lang="en-GB" sz="1200" kern="1200" dirty="0">
            <a:solidFill>
              <a:srgbClr val="0070C0"/>
            </a:solidFill>
            <a:latin typeface="Bell MT" panose="02020503060305020303" pitchFamily="18" charset="0"/>
          </a:endParaRPr>
        </a:p>
      </dsp:txBody>
      <dsp:txXfrm>
        <a:off x="6127748" y="1387432"/>
        <a:ext cx="1035067" cy="995280"/>
      </dsp:txXfrm>
    </dsp:sp>
    <dsp:sp modelId="{729AEC04-1322-4EAD-B577-F94ECFCC2620}">
      <dsp:nvSpPr>
        <dsp:cNvPr id="0" name=""/>
        <dsp:cNvSpPr/>
      </dsp:nvSpPr>
      <dsp:spPr>
        <a:xfrm>
          <a:off x="7119728" y="1070140"/>
          <a:ext cx="1666011" cy="1629864"/>
        </a:xfrm>
        <a:prstGeom prst="ellipse">
          <a:avLst/>
        </a:prstGeom>
        <a:solidFill>
          <a:schemeClr val="accent2">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70843" tIns="30480" rIns="70843"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tx1"/>
              </a:solidFill>
              <a:latin typeface="Bell MT" panose="02020503060305020303" pitchFamily="18" charset="0"/>
              <a:ea typeface="+mn-ea"/>
              <a:cs typeface="+mn-cs"/>
            </a:rPr>
            <a:t>11</a:t>
          </a:r>
          <a:r>
            <a:rPr lang="en-GB" sz="2400" b="1" kern="1200" dirty="0">
              <a:solidFill>
                <a:prstClr val="black"/>
              </a:solidFill>
              <a:latin typeface="Bell MT" panose="02020503060305020303" pitchFamily="18" charset="0"/>
              <a:ea typeface="+mn-ea"/>
              <a:cs typeface="+mn-cs"/>
            </a:rPr>
            <a:t> </a:t>
          </a:r>
        </a:p>
        <a:p>
          <a:pPr marL="0" lvl="0" algn="ctr" defTabSz="1111250">
            <a:lnSpc>
              <a:spcPct val="90000"/>
            </a:lnSpc>
            <a:spcBef>
              <a:spcPct val="0"/>
            </a:spcBef>
            <a:spcAft>
              <a:spcPct val="35000"/>
            </a:spcAft>
            <a:buNone/>
          </a:pPr>
          <a:r>
            <a:rPr lang="en-GB" sz="1200" kern="1200" dirty="0" err="1">
              <a:solidFill>
                <a:schemeClr val="tx1"/>
              </a:solidFill>
              <a:latin typeface="Bell MT" panose="02020503060305020303" pitchFamily="18" charset="0"/>
            </a:rPr>
            <a:t>Elèves</a:t>
          </a:r>
          <a:r>
            <a:rPr lang="en-GB" sz="1200" kern="1200" dirty="0">
              <a:solidFill>
                <a:schemeClr val="tx1"/>
              </a:solidFill>
              <a:latin typeface="Bell MT" panose="02020503060305020303" pitchFamily="18" charset="0"/>
            </a:rPr>
            <a:t> </a:t>
          </a:r>
          <a:r>
            <a:rPr lang="en-GB" sz="1200" kern="1200" dirty="0" err="1">
              <a:solidFill>
                <a:schemeClr val="tx1"/>
              </a:solidFill>
              <a:latin typeface="Bell MT" panose="02020503060305020303" pitchFamily="18" charset="0"/>
            </a:rPr>
            <a:t>boursiers</a:t>
          </a:r>
          <a:r>
            <a:rPr lang="en-GB" sz="1200" kern="1200" dirty="0">
              <a:solidFill>
                <a:schemeClr val="tx1"/>
              </a:solidFill>
              <a:latin typeface="Bell MT" panose="02020503060305020303" pitchFamily="18" charset="0"/>
            </a:rPr>
            <a:t> / </a:t>
          </a:r>
          <a:r>
            <a:rPr lang="en-GB" sz="1200" kern="1200" dirty="0">
              <a:solidFill>
                <a:srgbClr val="0070C0"/>
              </a:solidFill>
              <a:latin typeface="Bell MT" panose="02020503060305020303" pitchFamily="18" charset="0"/>
            </a:rPr>
            <a:t>scholarship students</a:t>
          </a:r>
        </a:p>
      </dsp:txBody>
      <dsp:txXfrm>
        <a:off x="7363710" y="1308828"/>
        <a:ext cx="1178047" cy="1152488"/>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0.3398</cdr:x>
      <cdr:y>0.2662</cdr:y>
    </cdr:from>
    <cdr:to>
      <cdr:x>0.68932</cdr:x>
      <cdr:y>0.55618</cdr:y>
    </cdr:to>
    <cdr:sp macro="" textlink="">
      <cdr:nvSpPr>
        <cdr:cNvPr id="4" name="Ellipse 3"/>
        <cdr:cNvSpPr/>
      </cdr:nvSpPr>
      <cdr:spPr>
        <a:xfrm xmlns:a="http://schemas.openxmlformats.org/drawingml/2006/main">
          <a:off x="2520243" y="1135379"/>
          <a:ext cx="2592325" cy="1236768"/>
        </a:xfrm>
        <a:prstGeom xmlns:a="http://schemas.openxmlformats.org/drawingml/2006/main" prst="ellipse">
          <a:avLst/>
        </a:prstGeom>
        <a:solidFill xmlns:a="http://schemas.openxmlformats.org/drawingml/2006/main">
          <a:sysClr val="window" lastClr="FFFFFF"/>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1200" dirty="0">
              <a:ln w="0"/>
              <a:solidFill>
                <a:schemeClr val="tx1"/>
              </a:solidFill>
              <a:effectLst>
                <a:outerShdw blurRad="38100" dist="19050" dir="2700000" algn="tl" rotWithShape="0">
                  <a:schemeClr val="dk1">
                    <a:alpha val="40000"/>
                  </a:schemeClr>
                </a:outerShdw>
              </a:effectLst>
              <a:latin typeface="Bell MT" panose="02020503060305020303" pitchFamily="18" charset="0"/>
            </a:rPr>
            <a:t>Taux de réalisation </a:t>
          </a:r>
          <a:r>
            <a:rPr lang="en-US" sz="1200" dirty="0">
              <a:ln w="0"/>
              <a:solidFill>
                <a:schemeClr val="tx1"/>
              </a:solidFill>
              <a:effectLst>
                <a:outerShdw blurRad="38100" dist="19050" dir="2700000" algn="tl" rotWithShape="0">
                  <a:schemeClr val="dk1">
                    <a:alpha val="40000"/>
                  </a:schemeClr>
                </a:outerShdw>
              </a:effectLst>
              <a:latin typeface="Bell MT" panose="02020503060305020303" pitchFamily="18" charset="0"/>
            </a:rPr>
            <a:t>global / </a:t>
          </a:r>
        </a:p>
        <a:p xmlns:a="http://schemas.openxmlformats.org/drawingml/2006/main">
          <a:pPr algn="ctr"/>
          <a:r>
            <a:rPr lang="en-US" sz="1200" dirty="0">
              <a:ln w="0"/>
              <a:solidFill>
                <a:schemeClr val="tx1"/>
              </a:solidFill>
              <a:effectLst>
                <a:outerShdw blurRad="38100" dist="19050" dir="2700000" algn="tl" rotWithShape="0">
                  <a:schemeClr val="dk1">
                    <a:alpha val="40000"/>
                  </a:schemeClr>
                </a:outerShdw>
              </a:effectLst>
              <a:latin typeface="Bell MT" panose="02020503060305020303" pitchFamily="18" charset="0"/>
            </a:rPr>
            <a:t>Total completion rate : </a:t>
          </a:r>
        </a:p>
        <a:p xmlns:a="http://schemas.openxmlformats.org/drawingml/2006/main">
          <a:pPr algn="ctr"/>
          <a:r>
            <a:rPr lang="en-US" sz="1200" dirty="0">
              <a:ln w="0"/>
              <a:solidFill>
                <a:schemeClr val="tx1"/>
              </a:solidFill>
              <a:effectLst>
                <a:outerShdw blurRad="38100" dist="19050" dir="2700000" algn="tl" rotWithShape="0">
                  <a:schemeClr val="dk1">
                    <a:alpha val="40000"/>
                  </a:schemeClr>
                </a:outerShdw>
              </a:effectLst>
              <a:latin typeface="Bell MT" panose="02020503060305020303" pitchFamily="18" charset="0"/>
            </a:rPr>
            <a:t>40% </a:t>
          </a:r>
        </a:p>
        <a:p xmlns:a="http://schemas.openxmlformats.org/drawingml/2006/main">
          <a:endParaRPr lang="fr-FR"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2921583" cy="493633"/>
          </a:xfrm>
          <a:prstGeom prst="rect">
            <a:avLst/>
          </a:prstGeom>
        </p:spPr>
        <p:txBody>
          <a:bodyPr vert="horz" lIns="94511" tIns="47255" rIns="94511" bIns="47255" rtlCol="0"/>
          <a:lstStyle>
            <a:lvl1pPr algn="l">
              <a:defRPr sz="1200"/>
            </a:lvl1pPr>
          </a:lstStyle>
          <a:p>
            <a:endParaRPr lang="fr-FR"/>
          </a:p>
        </p:txBody>
      </p:sp>
      <p:sp>
        <p:nvSpPr>
          <p:cNvPr id="3" name="Espace réservé de la date 2"/>
          <p:cNvSpPr>
            <a:spLocks noGrp="1"/>
          </p:cNvSpPr>
          <p:nvPr>
            <p:ph type="dt" idx="1"/>
          </p:nvPr>
        </p:nvSpPr>
        <p:spPr>
          <a:xfrm>
            <a:off x="3818972" y="2"/>
            <a:ext cx="2921583" cy="493633"/>
          </a:xfrm>
          <a:prstGeom prst="rect">
            <a:avLst/>
          </a:prstGeom>
        </p:spPr>
        <p:txBody>
          <a:bodyPr vert="horz" lIns="94511" tIns="47255" rIns="94511" bIns="47255" rtlCol="0"/>
          <a:lstStyle>
            <a:lvl1pPr algn="r">
              <a:defRPr sz="1200"/>
            </a:lvl1pPr>
          </a:lstStyle>
          <a:p>
            <a:fld id="{C1E47C23-0994-4349-9B58-99973C439C45}" type="datetimeFigureOut">
              <a:rPr lang="fr-FR" smtClean="0"/>
              <a:pPr/>
              <a:t>01/11/2020</a:t>
            </a:fld>
            <a:endParaRPr lang="fr-FR"/>
          </a:p>
        </p:txBody>
      </p:sp>
      <p:sp>
        <p:nvSpPr>
          <p:cNvPr id="4" name="Espace réservé de l'image des diapositives 3"/>
          <p:cNvSpPr>
            <a:spLocks noGrp="1" noRot="1" noChangeAspect="1"/>
          </p:cNvSpPr>
          <p:nvPr>
            <p:ph type="sldImg" idx="2"/>
          </p:nvPr>
        </p:nvSpPr>
        <p:spPr>
          <a:xfrm>
            <a:off x="903288" y="741363"/>
            <a:ext cx="4935537" cy="3700462"/>
          </a:xfrm>
          <a:prstGeom prst="rect">
            <a:avLst/>
          </a:prstGeom>
          <a:noFill/>
          <a:ln w="12700">
            <a:solidFill>
              <a:prstClr val="black"/>
            </a:solidFill>
          </a:ln>
        </p:spPr>
        <p:txBody>
          <a:bodyPr vert="horz" lIns="94511" tIns="47255" rIns="94511" bIns="47255" rtlCol="0" anchor="ctr"/>
          <a:lstStyle/>
          <a:p>
            <a:endParaRPr lang="fr-FR"/>
          </a:p>
        </p:txBody>
      </p:sp>
      <p:sp>
        <p:nvSpPr>
          <p:cNvPr id="5" name="Espace réservé des commentaires 4"/>
          <p:cNvSpPr>
            <a:spLocks noGrp="1"/>
          </p:cNvSpPr>
          <p:nvPr>
            <p:ph type="body" sz="quarter" idx="3"/>
          </p:nvPr>
        </p:nvSpPr>
        <p:spPr>
          <a:xfrm>
            <a:off x="674212" y="4689515"/>
            <a:ext cx="5393690" cy="4442698"/>
          </a:xfrm>
          <a:prstGeom prst="rect">
            <a:avLst/>
          </a:prstGeom>
        </p:spPr>
        <p:txBody>
          <a:bodyPr vert="horz" lIns="94511" tIns="47255" rIns="94511" bIns="47255"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377318"/>
            <a:ext cx="2921583" cy="493633"/>
          </a:xfrm>
          <a:prstGeom prst="rect">
            <a:avLst/>
          </a:prstGeom>
        </p:spPr>
        <p:txBody>
          <a:bodyPr vert="horz" lIns="94511" tIns="47255" rIns="94511" bIns="4725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8972" y="9377318"/>
            <a:ext cx="2921583" cy="493633"/>
          </a:xfrm>
          <a:prstGeom prst="rect">
            <a:avLst/>
          </a:prstGeom>
        </p:spPr>
        <p:txBody>
          <a:bodyPr vert="horz" lIns="94511" tIns="47255" rIns="94511" bIns="47255" rtlCol="0" anchor="b"/>
          <a:lstStyle>
            <a:lvl1pPr algn="r">
              <a:defRPr sz="1200"/>
            </a:lvl1pPr>
          </a:lstStyle>
          <a:p>
            <a:fld id="{59DEB114-CC9A-4952-BA2F-E5685A5CB00B}" type="slidenum">
              <a:rPr lang="fr-FR" smtClean="0"/>
              <a:pPr/>
              <a:t>‹N°›</a:t>
            </a:fld>
            <a:endParaRPr lang="fr-FR"/>
          </a:p>
        </p:txBody>
      </p:sp>
    </p:spTree>
    <p:extLst>
      <p:ext uri="{BB962C8B-B14F-4D97-AF65-F5344CB8AC3E}">
        <p14:creationId xmlns:p14="http://schemas.microsoft.com/office/powerpoint/2010/main" val="1364539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9DEB114-CC9A-4952-BA2F-E5685A5CB00B}" type="slidenum">
              <a:rPr lang="fr-FR" smtClean="0"/>
              <a:pPr/>
              <a:t>3</a:t>
            </a:fld>
            <a:endParaRPr lang="fr-FR"/>
          </a:p>
        </p:txBody>
      </p:sp>
    </p:spTree>
    <p:extLst>
      <p:ext uri="{BB962C8B-B14F-4D97-AF65-F5344CB8AC3E}">
        <p14:creationId xmlns:p14="http://schemas.microsoft.com/office/powerpoint/2010/main" val="2330694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9DEB114-CC9A-4952-BA2F-E5685A5CB00B}" type="slidenum">
              <a:rPr lang="fr-FR" smtClean="0"/>
              <a:pPr/>
              <a:t>8</a:t>
            </a:fld>
            <a:endParaRPr lang="fr-FR"/>
          </a:p>
        </p:txBody>
      </p:sp>
    </p:spTree>
    <p:extLst>
      <p:ext uri="{BB962C8B-B14F-4D97-AF65-F5344CB8AC3E}">
        <p14:creationId xmlns:p14="http://schemas.microsoft.com/office/powerpoint/2010/main" val="4109508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17993790-EF14-4811-B4F1-DC2222570F32}" type="datetime1">
              <a:rPr lang="fr-FR" smtClean="0"/>
              <a:pPr/>
              <a:t>01/11/2020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DDA68E-54D7-4955-8499-0DF4030C09E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B942BD6-4F4B-438D-85A4-BB3E169A8959}" type="datetime1">
              <a:rPr lang="fr-FR" smtClean="0"/>
              <a:pPr/>
              <a:t>01/11/2020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DDA68E-54D7-4955-8499-0DF4030C09E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081C291-C34C-4A7B-9A75-A59EDC77FF2F}" type="datetime1">
              <a:rPr lang="fr-FR" smtClean="0"/>
              <a:pPr/>
              <a:t>01/11/2020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DDA68E-54D7-4955-8499-0DF4030C09E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B3B1E1D-0DA1-4DF2-B93A-78994B020DF0}" type="datetime1">
              <a:rPr lang="fr-FR" smtClean="0"/>
              <a:pPr/>
              <a:t>01/11/2020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DDA68E-54D7-4955-8499-0DF4030C09E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1A806AF6-2542-400B-BD90-C001937B3FEE}" type="datetime1">
              <a:rPr lang="fr-FR" smtClean="0"/>
              <a:pPr/>
              <a:t>01/11/2020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DDA68E-54D7-4955-8499-0DF4030C09E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86AC3FE-043A-4F84-B0FD-C60B43C86FDD}" type="datetime1">
              <a:rPr lang="fr-FR" smtClean="0"/>
              <a:pPr/>
              <a:t>01/11/2020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FDDA68E-54D7-4955-8499-0DF4030C09E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05B37E4-7752-4644-AF1B-D5C2511FF1F1}" type="datetime1">
              <a:rPr lang="fr-FR" smtClean="0"/>
              <a:pPr/>
              <a:t>01/11/2020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FDDA68E-54D7-4955-8499-0DF4030C09E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4346789C-C809-4877-941E-99BF5ED0E4F0}" type="datetime1">
              <a:rPr lang="fr-FR" smtClean="0"/>
              <a:pPr/>
              <a:t>01/11/2020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FDDA68E-54D7-4955-8499-0DF4030C09E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427FDF0-BDF4-42B4-A8A7-9E31A754D912}" type="datetime1">
              <a:rPr lang="fr-FR" smtClean="0"/>
              <a:pPr/>
              <a:t>01/11/2020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FDDA68E-54D7-4955-8499-0DF4030C09E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C6EDC53-2C89-4060-A3EA-CCDD6F18F420}" type="datetime1">
              <a:rPr lang="fr-FR" smtClean="0"/>
              <a:pPr/>
              <a:t>01/11/2020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FDDA68E-54D7-4955-8499-0DF4030C09E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2761FEFC-1463-4705-807C-068B7D5183C8}" type="datetime1">
              <a:rPr lang="fr-FR" smtClean="0"/>
              <a:pPr/>
              <a:t>01/11/2020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FDDA68E-54D7-4955-8499-0DF4030C09E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6C677-C510-4602-A175-64B58BC29BEC}" type="datetime1">
              <a:rPr lang="fr-FR" smtClean="0"/>
              <a:pPr/>
              <a:t>01/11/2020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DA68E-54D7-4955-8499-0DF4030C09E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8.png"/><Relationship Id="rId4" Type="http://schemas.openxmlformats.org/officeDocument/2006/relationships/diagramQuickStyle" Target="../diagrams/quickStyle2.xml"/><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47767" y="980728"/>
            <a:ext cx="9144000" cy="3240360"/>
          </a:xfrm>
          <a:solidFill>
            <a:schemeClr val="bg1">
              <a:lumMod val="85000"/>
              <a:alpha val="25000"/>
            </a:schemeClr>
          </a:solidFill>
          <a:effectLst>
            <a:outerShdw blurRad="50800" dist="50800" dir="5400000" algn="ctr" rotWithShape="0">
              <a:schemeClr val="bg1"/>
            </a:outerShdw>
          </a:effectLst>
        </p:spPr>
        <p:txBody>
          <a:bodyPr>
            <a:noAutofit/>
          </a:bodyPr>
          <a:lstStyle/>
          <a:p>
            <a:pPr algn="ctr">
              <a:buNone/>
            </a:pPr>
            <a:endParaRPr lang="fr-FR" sz="3000" b="1" dirty="0">
              <a:solidFill>
                <a:srgbClr val="92D050"/>
              </a:solidFill>
              <a:effectLst>
                <a:outerShdw blurRad="38100" dist="38100" dir="2700000" algn="tl">
                  <a:srgbClr val="000000">
                    <a:alpha val="43137"/>
                  </a:srgbClr>
                </a:outerShdw>
              </a:effectLst>
              <a:latin typeface="Bell MT" pitchFamily="18" charset="0"/>
            </a:endParaRPr>
          </a:p>
          <a:p>
            <a:pPr algn="ctr">
              <a:buNone/>
            </a:pPr>
            <a:r>
              <a:rPr lang="fr-FR" sz="3000" b="1" dirty="0">
                <a:solidFill>
                  <a:schemeClr val="bg1"/>
                </a:solidFill>
                <a:effectLst>
                  <a:outerShdw blurRad="38100" dist="38100" dir="2700000" algn="tl">
                    <a:srgbClr val="000000">
                      <a:alpha val="43137"/>
                    </a:srgbClr>
                  </a:outerShdw>
                </a:effectLst>
                <a:latin typeface="Bell MT" pitchFamily="18" charset="0"/>
              </a:rPr>
              <a:t>ANJARA </a:t>
            </a:r>
            <a:r>
              <a:rPr lang="fr-FR" sz="3000" b="1" dirty="0" err="1">
                <a:solidFill>
                  <a:schemeClr val="bg1"/>
                </a:solidFill>
                <a:effectLst>
                  <a:outerShdw blurRad="38100" dist="38100" dir="2700000" algn="tl">
                    <a:srgbClr val="000000">
                      <a:alpha val="43137"/>
                    </a:srgbClr>
                  </a:outerShdw>
                </a:effectLst>
                <a:latin typeface="Bell MT" pitchFamily="18" charset="0"/>
              </a:rPr>
              <a:t>BIRIKY</a:t>
            </a:r>
            <a:r>
              <a:rPr lang="fr-FR" sz="3000" b="1" dirty="0">
                <a:solidFill>
                  <a:schemeClr val="bg1"/>
                </a:solidFill>
                <a:effectLst>
                  <a:outerShdw blurRad="38100" dist="38100" dir="2700000" algn="tl">
                    <a:srgbClr val="000000">
                      <a:alpha val="43137"/>
                    </a:srgbClr>
                  </a:outerShdw>
                </a:effectLst>
                <a:latin typeface="Bell MT" pitchFamily="18" charset="0"/>
              </a:rPr>
              <a:t> ASSOCIATION © </a:t>
            </a:r>
          </a:p>
        </p:txBody>
      </p:sp>
      <p:sp>
        <p:nvSpPr>
          <p:cNvPr id="4" name="Espace réservé du numéro de diapositive 3"/>
          <p:cNvSpPr>
            <a:spLocks noGrp="1"/>
          </p:cNvSpPr>
          <p:nvPr>
            <p:ph type="sldNum" sz="quarter" idx="12"/>
          </p:nvPr>
        </p:nvSpPr>
        <p:spPr/>
        <p:txBody>
          <a:bodyPr/>
          <a:lstStyle/>
          <a:p>
            <a:fld id="{CFDDA68E-54D7-4955-8499-0DF4030C09E0}" type="slidenum">
              <a:rPr lang="fr-FR" smtClean="0"/>
              <a:pPr/>
              <a:t>1</a:t>
            </a:fld>
            <a:endParaRPr lang="fr-FR"/>
          </a:p>
        </p:txBody>
      </p:sp>
      <p:pic>
        <p:nvPicPr>
          <p:cNvPr id="7" name="Imag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8921" y="5445224"/>
            <a:ext cx="1186157" cy="1177798"/>
          </a:xfrm>
          <a:prstGeom prst="rect">
            <a:avLst/>
          </a:prstGeom>
          <a:noFill/>
          <a:ln>
            <a:noFill/>
          </a:ln>
          <a:effectLst>
            <a:glow>
              <a:schemeClr val="accent1"/>
            </a:glow>
            <a:reflection stA="0" endPos="69000" dist="50800" dir="5400000" sy="-100000" algn="bl" rotWithShape="0"/>
          </a:effectLst>
        </p:spPr>
      </p:pic>
      <p:sp>
        <p:nvSpPr>
          <p:cNvPr id="8" name="ZoneTexte 7"/>
          <p:cNvSpPr txBox="1"/>
          <p:nvPr/>
        </p:nvSpPr>
        <p:spPr>
          <a:xfrm>
            <a:off x="47767" y="2828835"/>
            <a:ext cx="9144000" cy="1200329"/>
          </a:xfrm>
          <a:prstGeom prst="rect">
            <a:avLst/>
          </a:prstGeom>
          <a:noFill/>
        </p:spPr>
        <p:txBody>
          <a:bodyPr wrap="square" rtlCol="0">
            <a:spAutoFit/>
          </a:bodyPr>
          <a:lstStyle/>
          <a:p>
            <a:pPr algn="ctr"/>
            <a:r>
              <a:rPr lang="fr-FR" sz="3600" dirty="0">
                <a:solidFill>
                  <a:srgbClr val="76B531"/>
                </a:solidFill>
                <a:effectLst>
                  <a:outerShdw blurRad="38100" dist="38100" dir="2700000" algn="tl">
                    <a:srgbClr val="000000">
                      <a:alpha val="43137"/>
                    </a:srgbClr>
                  </a:outerShdw>
                </a:effectLst>
                <a:latin typeface="Freestyle Script" pitchFamily="66" charset="0"/>
              </a:rPr>
              <a:t>Rapport Annuel 2019-2020 &amp; </a:t>
            </a:r>
            <a:r>
              <a:rPr lang="fr-FR" sz="3600">
                <a:solidFill>
                  <a:srgbClr val="76B531"/>
                </a:solidFill>
                <a:effectLst>
                  <a:outerShdw blurRad="38100" dist="38100" dir="2700000" algn="tl">
                    <a:srgbClr val="000000">
                      <a:alpha val="43137"/>
                    </a:srgbClr>
                  </a:outerShdw>
                </a:effectLst>
                <a:latin typeface="Freestyle Script" pitchFamily="66" charset="0"/>
              </a:rPr>
              <a:t>Projets 2020-2021</a:t>
            </a:r>
            <a:endParaRPr lang="fr-FR" sz="3600" dirty="0">
              <a:solidFill>
                <a:srgbClr val="76B531"/>
              </a:solidFill>
              <a:effectLst>
                <a:outerShdw blurRad="38100" dist="38100" dir="2700000" algn="tl">
                  <a:srgbClr val="000000">
                    <a:alpha val="43137"/>
                  </a:srgbClr>
                </a:outerShdw>
              </a:effectLst>
              <a:latin typeface="Freestyle Script" pitchFamily="66" charset="0"/>
            </a:endParaRPr>
          </a:p>
          <a:p>
            <a:pPr algn="ctr"/>
            <a:r>
              <a:rPr lang="fr-FR" sz="3600" dirty="0" err="1">
                <a:solidFill>
                  <a:srgbClr val="0070C0"/>
                </a:solidFill>
                <a:effectLst>
                  <a:outerShdw blurRad="38100" dist="38100" dir="2700000" algn="tl">
                    <a:srgbClr val="000000">
                      <a:alpha val="43137"/>
                    </a:srgbClr>
                  </a:outerShdw>
                </a:effectLst>
                <a:latin typeface="Freestyle Script" pitchFamily="66" charset="0"/>
              </a:rPr>
              <a:t>Annual</a:t>
            </a:r>
            <a:r>
              <a:rPr lang="fr-FR" sz="3600" dirty="0">
                <a:solidFill>
                  <a:srgbClr val="0070C0"/>
                </a:solidFill>
                <a:effectLst>
                  <a:outerShdw blurRad="38100" dist="38100" dir="2700000" algn="tl">
                    <a:srgbClr val="000000">
                      <a:alpha val="43137"/>
                    </a:srgbClr>
                  </a:outerShdw>
                </a:effectLst>
                <a:latin typeface="Freestyle Script" pitchFamily="66" charset="0"/>
              </a:rPr>
              <a:t> Report 2019-2020 &amp; 2019-2020 </a:t>
            </a:r>
            <a:r>
              <a:rPr lang="fr-FR" sz="3600" dirty="0" err="1">
                <a:solidFill>
                  <a:srgbClr val="0070C0"/>
                </a:solidFill>
                <a:effectLst>
                  <a:outerShdw blurRad="38100" dist="38100" dir="2700000" algn="tl">
                    <a:srgbClr val="000000">
                      <a:alpha val="43137"/>
                    </a:srgbClr>
                  </a:outerShdw>
                </a:effectLst>
                <a:latin typeface="Freestyle Script" pitchFamily="66" charset="0"/>
              </a:rPr>
              <a:t>Projects</a:t>
            </a:r>
            <a:endParaRPr lang="fr-FR" sz="3600" dirty="0">
              <a:solidFill>
                <a:srgbClr val="0070C0"/>
              </a:solidFill>
              <a:effectLst>
                <a:outerShdw blurRad="38100" dist="38100" dir="2700000" algn="tl">
                  <a:srgbClr val="000000">
                    <a:alpha val="43137"/>
                  </a:srgbClr>
                </a:outerShdw>
              </a:effectLst>
              <a:latin typeface="Freestyle Script" pitchFamily="66" charset="0"/>
            </a:endParaRPr>
          </a:p>
        </p:txBody>
      </p:sp>
    </p:spTree>
    <p:extLst>
      <p:ext uri="{BB962C8B-B14F-4D97-AF65-F5344CB8AC3E}">
        <p14:creationId xmlns:p14="http://schemas.microsoft.com/office/powerpoint/2010/main" val="3140628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488668"/>
            <a:ext cx="9144000" cy="292388"/>
          </a:xfrm>
          <a:prstGeom prst="rect">
            <a:avLst/>
          </a:prstGeom>
        </p:spPr>
        <p:txBody>
          <a:bodyPr wrap="square">
            <a:spAutoFit/>
          </a:bodyPr>
          <a:lstStyle/>
          <a:p>
            <a:pPr algn="ctr">
              <a:buNone/>
            </a:pPr>
            <a:r>
              <a:rPr lang="fr-FR" sz="1300">
                <a:solidFill>
                  <a:schemeClr val="bg1"/>
                </a:solidFill>
                <a:latin typeface="Bell MT" pitchFamily="18" charset="0"/>
              </a:rPr>
              <a:t>Octobre 2019</a:t>
            </a:r>
            <a:endParaRPr lang="fr-FR" sz="1300" dirty="0">
              <a:solidFill>
                <a:schemeClr val="bg1"/>
              </a:solidFill>
              <a:latin typeface="Bell MT" pitchFamily="18" charset="0"/>
            </a:endParaRPr>
          </a:p>
        </p:txBody>
      </p:sp>
      <p:sp>
        <p:nvSpPr>
          <p:cNvPr id="11" name="Espace réservé du numéro de diapositive 10"/>
          <p:cNvSpPr>
            <a:spLocks noGrp="1"/>
          </p:cNvSpPr>
          <p:nvPr>
            <p:ph type="sldNum" sz="quarter" idx="12"/>
          </p:nvPr>
        </p:nvSpPr>
        <p:spPr/>
        <p:txBody>
          <a:bodyPr/>
          <a:lstStyle/>
          <a:p>
            <a:fld id="{CFDDA68E-54D7-4955-8499-0DF4030C09E0}" type="slidenum">
              <a:rPr lang="fr-FR" smtClean="0"/>
              <a:pPr/>
              <a:t>10</a:t>
            </a:fld>
            <a:endParaRPr lang="fr-FR"/>
          </a:p>
        </p:txBody>
      </p:sp>
      <p:graphicFrame>
        <p:nvGraphicFramePr>
          <p:cNvPr id="8" name="Diagramme 7"/>
          <p:cNvGraphicFramePr/>
          <p:nvPr>
            <p:extLst>
              <p:ext uri="{D42A27DB-BD31-4B8C-83A1-F6EECF244321}">
                <p14:modId xmlns:p14="http://schemas.microsoft.com/office/powerpoint/2010/main" val="2756838801"/>
              </p:ext>
            </p:extLst>
          </p:nvPr>
        </p:nvGraphicFramePr>
        <p:xfrm>
          <a:off x="271954" y="634972"/>
          <a:ext cx="8787836" cy="3770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ZoneTexte 15">
            <a:extLst>
              <a:ext uri="{FF2B5EF4-FFF2-40B4-BE49-F238E27FC236}">
                <a16:creationId xmlns:a16="http://schemas.microsoft.com/office/drawing/2014/main" id="{49107314-4DC9-4477-8E0E-FC55BB77F09B}"/>
              </a:ext>
            </a:extLst>
          </p:cNvPr>
          <p:cNvSpPr txBox="1"/>
          <p:nvPr/>
        </p:nvSpPr>
        <p:spPr>
          <a:xfrm>
            <a:off x="6012160" y="66690"/>
            <a:ext cx="3047629" cy="553998"/>
          </a:xfrm>
          <a:prstGeom prst="rect">
            <a:avLst/>
          </a:prstGeom>
          <a:noFill/>
        </p:spPr>
        <p:txBody>
          <a:bodyPr wrap="none" rtlCol="0">
            <a:spAutoFit/>
          </a:bodyPr>
          <a:lstStyle/>
          <a:p>
            <a:r>
              <a:rPr lang="fr-FR" sz="3000" b="1" dirty="0">
                <a:solidFill>
                  <a:srgbClr val="0070C0"/>
                </a:solidFill>
                <a:latin typeface="Californian FB" pitchFamily="18" charset="0"/>
              </a:rPr>
              <a:t>ANJARA</a:t>
            </a:r>
            <a:r>
              <a:rPr lang="fr-FR" sz="3000" b="1" dirty="0">
                <a:solidFill>
                  <a:schemeClr val="accent3"/>
                </a:solidFill>
                <a:latin typeface="Bell MT" pitchFamily="18" charset="0"/>
              </a:rPr>
              <a:t>BIRIKY</a:t>
            </a:r>
          </a:p>
        </p:txBody>
      </p:sp>
      <p:cxnSp>
        <p:nvCxnSpPr>
          <p:cNvPr id="17" name="Connecteur droit 16">
            <a:extLst>
              <a:ext uri="{FF2B5EF4-FFF2-40B4-BE49-F238E27FC236}">
                <a16:creationId xmlns:a16="http://schemas.microsoft.com/office/drawing/2014/main" id="{2F01108F-3E4C-4611-AC6A-4B3C5AFD55EA}"/>
              </a:ext>
            </a:extLst>
          </p:cNvPr>
          <p:cNvCxnSpPr/>
          <p:nvPr/>
        </p:nvCxnSpPr>
        <p:spPr>
          <a:xfrm>
            <a:off x="0" y="692696"/>
            <a:ext cx="9144000" cy="0"/>
          </a:xfrm>
          <a:prstGeom prst="line">
            <a:avLst/>
          </a:prstGeom>
          <a:ln w="127000">
            <a:gradFill flip="none" rotWithShape="1">
              <a:gsLst>
                <a:gs pos="100000">
                  <a:srgbClr val="0070C0"/>
                </a:gs>
                <a:gs pos="0">
                  <a:schemeClr val="accent3"/>
                </a:gs>
                <a:gs pos="100000">
                  <a:schemeClr val="tx1"/>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9" name="Titre 1"/>
          <p:cNvSpPr txBox="1">
            <a:spLocks/>
          </p:cNvSpPr>
          <p:nvPr/>
        </p:nvSpPr>
        <p:spPr>
          <a:xfrm>
            <a:off x="457200" y="69269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800" dirty="0">
                <a:solidFill>
                  <a:srgbClr val="92D050"/>
                </a:solidFill>
                <a:latin typeface="Bell MT" pitchFamily="18" charset="0"/>
              </a:rPr>
              <a:t>Nos réalisations cette année </a:t>
            </a:r>
            <a:br>
              <a:rPr lang="fr-FR" sz="1800" b="1" dirty="0">
                <a:solidFill>
                  <a:srgbClr val="92D050"/>
                </a:solidFill>
                <a:latin typeface="Bell MT" pitchFamily="18" charset="0"/>
              </a:rPr>
            </a:br>
            <a:r>
              <a:rPr lang="fr-FR" sz="1800" i="1" dirty="0">
                <a:solidFill>
                  <a:schemeClr val="accent5"/>
                </a:solidFill>
                <a:latin typeface="Bell MT" pitchFamily="18" charset="0"/>
              </a:rPr>
              <a:t>Our </a:t>
            </a:r>
            <a:r>
              <a:rPr lang="fr-FR" sz="1800" i="1" dirty="0" err="1">
                <a:solidFill>
                  <a:schemeClr val="accent5"/>
                </a:solidFill>
                <a:latin typeface="Bell MT" pitchFamily="18" charset="0"/>
              </a:rPr>
              <a:t>accomplishments</a:t>
            </a:r>
            <a:endParaRPr lang="fr-FR" sz="1800" i="1" u="sng" dirty="0">
              <a:solidFill>
                <a:schemeClr val="accent5"/>
              </a:solidFill>
              <a:latin typeface="Bell MT" pitchFamily="18" charset="0"/>
            </a:endParaRPr>
          </a:p>
        </p:txBody>
      </p:sp>
      <p:pic>
        <p:nvPicPr>
          <p:cNvPr id="10" name="Image 9"/>
          <p:cNvPicPr>
            <a:picLocks noChangeAspect="1"/>
          </p:cNvPicPr>
          <p:nvPr/>
        </p:nvPicPr>
        <p:blipFill>
          <a:blip r:embed="rId7"/>
          <a:stretch>
            <a:fillRect/>
          </a:stretch>
        </p:blipFill>
        <p:spPr>
          <a:xfrm>
            <a:off x="755576" y="4405117"/>
            <a:ext cx="1080120" cy="1474581"/>
          </a:xfrm>
          <a:prstGeom prst="rect">
            <a:avLst/>
          </a:prstGeom>
        </p:spPr>
      </p:pic>
      <p:pic>
        <p:nvPicPr>
          <p:cNvPr id="12" name="Image 11"/>
          <p:cNvPicPr>
            <a:picLocks noChangeAspect="1"/>
          </p:cNvPicPr>
          <p:nvPr/>
        </p:nvPicPr>
        <p:blipFill>
          <a:blip r:embed="rId8"/>
          <a:stretch>
            <a:fillRect/>
          </a:stretch>
        </p:blipFill>
        <p:spPr>
          <a:xfrm>
            <a:off x="6948264" y="3759998"/>
            <a:ext cx="1802712" cy="2159893"/>
          </a:xfrm>
          <a:prstGeom prst="rect">
            <a:avLst/>
          </a:prstGeom>
        </p:spPr>
      </p:pic>
      <p:pic>
        <p:nvPicPr>
          <p:cNvPr id="18" name="Image 17">
            <a:extLst>
              <a:ext uri="{FF2B5EF4-FFF2-40B4-BE49-F238E27FC236}">
                <a16:creationId xmlns:a16="http://schemas.microsoft.com/office/drawing/2014/main" id="{F32D73EA-9BE6-48B3-9A6D-A552929DCEC9}"/>
              </a:ext>
            </a:extLst>
          </p:cNvPr>
          <p:cNvPicPr>
            <a:picLocks noChangeAspect="1"/>
          </p:cNvPicPr>
          <p:nvPr/>
        </p:nvPicPr>
        <p:blipFill>
          <a:blip r:embed="rId9"/>
          <a:stretch>
            <a:fillRect/>
          </a:stretch>
        </p:blipFill>
        <p:spPr>
          <a:xfrm>
            <a:off x="3818926" y="4405117"/>
            <a:ext cx="2672460" cy="1474581"/>
          </a:xfrm>
          <a:prstGeom prst="rect">
            <a:avLst/>
          </a:prstGeom>
        </p:spPr>
      </p:pic>
      <p:pic>
        <p:nvPicPr>
          <p:cNvPr id="19" name="Image 18">
            <a:extLst>
              <a:ext uri="{FF2B5EF4-FFF2-40B4-BE49-F238E27FC236}">
                <a16:creationId xmlns:a16="http://schemas.microsoft.com/office/drawing/2014/main" id="{DC59424C-9899-415C-B14B-8022B5D68973}"/>
              </a:ext>
            </a:extLst>
          </p:cNvPr>
          <p:cNvPicPr>
            <a:picLocks noChangeAspect="1"/>
          </p:cNvPicPr>
          <p:nvPr/>
        </p:nvPicPr>
        <p:blipFill>
          <a:blip r:embed="rId10"/>
          <a:stretch>
            <a:fillRect/>
          </a:stretch>
        </p:blipFill>
        <p:spPr>
          <a:xfrm>
            <a:off x="2239385" y="4405117"/>
            <a:ext cx="1307588" cy="1474581"/>
          </a:xfrm>
          <a:prstGeom prst="rect">
            <a:avLst/>
          </a:prstGeom>
        </p:spPr>
      </p:pic>
    </p:spTree>
    <p:extLst>
      <p:ext uri="{BB962C8B-B14F-4D97-AF65-F5344CB8AC3E}">
        <p14:creationId xmlns:p14="http://schemas.microsoft.com/office/powerpoint/2010/main" val="18298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25344"/>
            <a:ext cx="9144000" cy="260648"/>
          </a:xfrm>
          <a:prstGeom prst="rect">
            <a:avLst/>
          </a:prstGeom>
          <a:gradFill>
            <a:gsLst>
              <a:gs pos="0">
                <a:srgbClr val="92D050"/>
              </a:gs>
              <a:gs pos="100000">
                <a:schemeClr val="tx1"/>
              </a:gs>
              <a:gs pos="100000">
                <a:schemeClr val="accent1">
                  <a:tint val="23500"/>
                  <a:satMod val="160000"/>
                </a:schemeClr>
              </a:gs>
            </a:gsLst>
            <a:lin ang="10800000" scaled="1"/>
          </a:gra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6012160" y="66690"/>
            <a:ext cx="3047629" cy="553998"/>
          </a:xfrm>
          <a:prstGeom prst="rect">
            <a:avLst/>
          </a:prstGeom>
          <a:noFill/>
        </p:spPr>
        <p:txBody>
          <a:bodyPr wrap="none" rtlCol="0">
            <a:spAutoFit/>
          </a:bodyPr>
          <a:lstStyle/>
          <a:p>
            <a:r>
              <a:rPr lang="fr-FR" sz="3000" b="1" dirty="0">
                <a:latin typeface="Californian FB" pitchFamily="18" charset="0"/>
              </a:rPr>
              <a:t>ANJARA</a:t>
            </a:r>
            <a:r>
              <a:rPr lang="fr-FR" sz="3000" b="1" dirty="0">
                <a:solidFill>
                  <a:srgbClr val="92D050"/>
                </a:solidFill>
                <a:latin typeface="Bell MT" pitchFamily="18" charset="0"/>
              </a:rPr>
              <a:t>BIRIKY</a:t>
            </a:r>
          </a:p>
        </p:txBody>
      </p:sp>
      <p:cxnSp>
        <p:nvCxnSpPr>
          <p:cNvPr id="12" name="Connecteur droit 11"/>
          <p:cNvCxnSpPr/>
          <p:nvPr/>
        </p:nvCxnSpPr>
        <p:spPr>
          <a:xfrm>
            <a:off x="0" y="620688"/>
            <a:ext cx="9144000" cy="0"/>
          </a:xfrm>
          <a:prstGeom prst="line">
            <a:avLst/>
          </a:prstGeom>
          <a:ln w="127000">
            <a:gradFill flip="none" rotWithShape="1">
              <a:gsLst>
                <a:gs pos="0">
                  <a:srgbClr val="92D050"/>
                </a:gs>
                <a:gs pos="100000">
                  <a:schemeClr val="tx1"/>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488668"/>
            <a:ext cx="9144000" cy="292388"/>
          </a:xfrm>
          <a:prstGeom prst="rect">
            <a:avLst/>
          </a:prstGeom>
        </p:spPr>
        <p:txBody>
          <a:bodyPr wrap="square">
            <a:spAutoFit/>
          </a:bodyPr>
          <a:lstStyle/>
          <a:p>
            <a:pPr algn="ctr">
              <a:buNone/>
            </a:pPr>
            <a:r>
              <a:rPr lang="fr-FR" sz="1300">
                <a:solidFill>
                  <a:schemeClr val="bg1"/>
                </a:solidFill>
                <a:latin typeface="Bell MT" pitchFamily="18" charset="0"/>
              </a:rPr>
              <a:t>Octobre </a:t>
            </a:r>
            <a:r>
              <a:rPr lang="fr-FR" sz="1300" dirty="0">
                <a:solidFill>
                  <a:schemeClr val="bg1"/>
                </a:solidFill>
                <a:latin typeface="Bell MT" pitchFamily="18" charset="0"/>
              </a:rPr>
              <a:t>2020</a:t>
            </a:r>
          </a:p>
        </p:txBody>
      </p:sp>
      <p:sp>
        <p:nvSpPr>
          <p:cNvPr id="11" name="Espace réservé du numéro de diapositive 10"/>
          <p:cNvSpPr>
            <a:spLocks noGrp="1"/>
          </p:cNvSpPr>
          <p:nvPr>
            <p:ph type="sldNum" sz="quarter" idx="12"/>
          </p:nvPr>
        </p:nvSpPr>
        <p:spPr/>
        <p:txBody>
          <a:bodyPr/>
          <a:lstStyle/>
          <a:p>
            <a:fld id="{CFDDA68E-54D7-4955-8499-0DF4030C09E0}" type="slidenum">
              <a:rPr lang="fr-FR" smtClean="0"/>
              <a:pPr/>
              <a:t>11</a:t>
            </a:fld>
            <a:endParaRPr lang="fr-FR"/>
          </a:p>
        </p:txBody>
      </p:sp>
      <p:sp>
        <p:nvSpPr>
          <p:cNvPr id="16" name="Espace réservé du contenu 2"/>
          <p:cNvSpPr>
            <a:spLocks noGrp="1"/>
          </p:cNvSpPr>
          <p:nvPr>
            <p:ph idx="1"/>
          </p:nvPr>
        </p:nvSpPr>
        <p:spPr>
          <a:xfrm>
            <a:off x="131861" y="4746248"/>
            <a:ext cx="8880277" cy="1737484"/>
          </a:xfrm>
        </p:spPr>
        <p:txBody>
          <a:bodyPr>
            <a:noAutofit/>
          </a:bodyPr>
          <a:lstStyle/>
          <a:p>
            <a:pPr algn="just">
              <a:buFontTx/>
              <a:buChar char="-"/>
            </a:pPr>
            <a:r>
              <a:rPr lang="fr-FR" sz="1000" dirty="0">
                <a:latin typeface="Bell MT" pitchFamily="18" charset="0"/>
              </a:rPr>
              <a:t>Les ressources annuelles (11,7K€) tiennent compte de la trésorerie restante de l’année précédente (hors don exceptionnel  de 20k€ reçu de AFOFA en 2016-17),</a:t>
            </a:r>
            <a:r>
              <a:rPr lang="fr-FR" sz="1000" b="1" dirty="0">
                <a:latin typeface="Bell MT" pitchFamily="18" charset="0"/>
              </a:rPr>
              <a:t> soit 6.9k€ sur l’exercice 2019-20</a:t>
            </a:r>
            <a:r>
              <a:rPr lang="fr-FR" sz="1000" dirty="0">
                <a:latin typeface="Bell MT" pitchFamily="18" charset="0"/>
              </a:rPr>
              <a:t>, réparti entre les catégories Entreprises Privées (2,9k€), Dons des particuliers et </a:t>
            </a:r>
            <a:r>
              <a:rPr lang="fr-FR" sz="1000" dirty="0" err="1">
                <a:latin typeface="Bell MT" pitchFamily="18" charset="0"/>
              </a:rPr>
              <a:t>Crossathlon</a:t>
            </a:r>
            <a:r>
              <a:rPr lang="fr-FR" sz="1000" dirty="0">
                <a:latin typeface="Bell MT" pitchFamily="18" charset="0"/>
              </a:rPr>
              <a:t> (2k€ chacun). L’enveloppe AFOFA est quant à elle dédiée à la construction de salles de classe. Au 31/08/20 il reste 5,6k€ de disponible après la construction de trois salles de classe au cours des quatre derniers exercices. </a:t>
            </a:r>
          </a:p>
          <a:p>
            <a:pPr algn="just">
              <a:buFontTx/>
              <a:buChar char="-"/>
            </a:pPr>
            <a:endParaRPr lang="fr-FR" sz="1000" i="1" dirty="0">
              <a:solidFill>
                <a:schemeClr val="accent5"/>
              </a:solidFill>
              <a:latin typeface="Bell MT" pitchFamily="18" charset="0"/>
            </a:endParaRPr>
          </a:p>
          <a:p>
            <a:pPr algn="just">
              <a:buFontTx/>
              <a:buChar char="-"/>
            </a:pPr>
            <a:r>
              <a:rPr lang="fr-FR" sz="1000" i="1" dirty="0">
                <a:solidFill>
                  <a:schemeClr val="accent5"/>
                </a:solidFill>
                <a:latin typeface="Bell MT" pitchFamily="18" charset="0"/>
              </a:rPr>
              <a:t>The </a:t>
            </a:r>
            <a:r>
              <a:rPr lang="fr-FR" sz="1000" i="1" dirty="0" err="1">
                <a:solidFill>
                  <a:schemeClr val="accent5"/>
                </a:solidFill>
                <a:latin typeface="Bell MT" pitchFamily="18" charset="0"/>
              </a:rPr>
              <a:t>annual</a:t>
            </a:r>
            <a:r>
              <a:rPr lang="fr-FR" sz="1000" i="1" dirty="0">
                <a:solidFill>
                  <a:schemeClr val="accent5"/>
                </a:solidFill>
                <a:latin typeface="Bell MT" pitchFamily="18" charset="0"/>
              </a:rPr>
              <a:t> sources (€11,7K) </a:t>
            </a:r>
            <a:r>
              <a:rPr lang="fr-FR" sz="1000" i="1" dirty="0" err="1">
                <a:solidFill>
                  <a:schemeClr val="accent5"/>
                </a:solidFill>
                <a:latin typeface="Bell MT" pitchFamily="18" charset="0"/>
              </a:rPr>
              <a:t>take</a:t>
            </a:r>
            <a:r>
              <a:rPr lang="fr-FR" sz="1000" i="1" dirty="0">
                <a:solidFill>
                  <a:schemeClr val="accent5"/>
                </a:solidFill>
                <a:latin typeface="Bell MT" pitchFamily="18" charset="0"/>
              </a:rPr>
              <a:t> </a:t>
            </a:r>
            <a:r>
              <a:rPr lang="fr-FR" sz="1000" i="1" dirty="0" err="1">
                <a:solidFill>
                  <a:schemeClr val="accent5"/>
                </a:solidFill>
                <a:latin typeface="Bell MT" pitchFamily="18" charset="0"/>
              </a:rPr>
              <a:t>into</a:t>
            </a:r>
            <a:r>
              <a:rPr lang="fr-FR" sz="1000" i="1" dirty="0">
                <a:solidFill>
                  <a:schemeClr val="accent5"/>
                </a:solidFill>
                <a:latin typeface="Bell MT" pitchFamily="18" charset="0"/>
              </a:rPr>
              <a:t> </a:t>
            </a:r>
            <a:r>
              <a:rPr lang="fr-FR" sz="1000" i="1" dirty="0" err="1">
                <a:solidFill>
                  <a:schemeClr val="accent5"/>
                </a:solidFill>
                <a:latin typeface="Bell MT" pitchFamily="18" charset="0"/>
              </a:rPr>
              <a:t>account</a:t>
            </a:r>
            <a:r>
              <a:rPr lang="fr-FR" sz="1000" i="1" dirty="0">
                <a:solidFill>
                  <a:schemeClr val="accent5"/>
                </a:solidFill>
                <a:latin typeface="Bell MT" pitchFamily="18" charset="0"/>
              </a:rPr>
              <a:t> the </a:t>
            </a:r>
            <a:r>
              <a:rPr lang="fr-FR" sz="1000" i="1" dirty="0" err="1">
                <a:solidFill>
                  <a:schemeClr val="accent5"/>
                </a:solidFill>
                <a:latin typeface="Bell MT" pitchFamily="18" charset="0"/>
              </a:rPr>
              <a:t>remaining</a:t>
            </a:r>
            <a:r>
              <a:rPr lang="fr-FR" sz="1000" i="1" dirty="0">
                <a:solidFill>
                  <a:schemeClr val="accent5"/>
                </a:solidFill>
                <a:latin typeface="Bell MT" pitchFamily="18" charset="0"/>
              </a:rPr>
              <a:t> cash </a:t>
            </a:r>
            <a:r>
              <a:rPr lang="fr-FR" sz="1000" i="1" dirty="0" err="1">
                <a:solidFill>
                  <a:schemeClr val="accent5"/>
                </a:solidFill>
                <a:latin typeface="Bell MT" pitchFamily="18" charset="0"/>
              </a:rPr>
              <a:t>from</a:t>
            </a:r>
            <a:r>
              <a:rPr lang="fr-FR" sz="1000" i="1" dirty="0">
                <a:solidFill>
                  <a:schemeClr val="accent5"/>
                </a:solidFill>
                <a:latin typeface="Bell MT" pitchFamily="18" charset="0"/>
              </a:rPr>
              <a:t> the </a:t>
            </a:r>
            <a:r>
              <a:rPr lang="fr-FR" sz="1000" i="1" dirty="0" err="1">
                <a:solidFill>
                  <a:schemeClr val="accent5"/>
                </a:solidFill>
                <a:latin typeface="Bell MT" pitchFamily="18" charset="0"/>
              </a:rPr>
              <a:t>previous</a:t>
            </a:r>
            <a:r>
              <a:rPr lang="fr-FR" sz="1000" i="1" dirty="0">
                <a:solidFill>
                  <a:schemeClr val="accent5"/>
                </a:solidFill>
                <a:latin typeface="Bell MT" pitchFamily="18" charset="0"/>
              </a:rPr>
              <a:t> </a:t>
            </a:r>
            <a:r>
              <a:rPr lang="fr-FR" sz="1000" i="1" dirty="0" err="1">
                <a:solidFill>
                  <a:schemeClr val="accent5"/>
                </a:solidFill>
                <a:latin typeface="Bell MT" pitchFamily="18" charset="0"/>
              </a:rPr>
              <a:t>year</a:t>
            </a:r>
            <a:r>
              <a:rPr lang="fr-FR" sz="1000" i="1" dirty="0">
                <a:solidFill>
                  <a:schemeClr val="accent5"/>
                </a:solidFill>
                <a:latin typeface="Bell MT" pitchFamily="18" charset="0"/>
              </a:rPr>
              <a:t> (</a:t>
            </a:r>
            <a:r>
              <a:rPr lang="fr-FR" sz="1000" i="1" dirty="0" err="1">
                <a:solidFill>
                  <a:schemeClr val="accent5"/>
                </a:solidFill>
                <a:latin typeface="Bell MT" pitchFamily="18" charset="0"/>
              </a:rPr>
              <a:t>except</a:t>
            </a:r>
            <a:r>
              <a:rPr lang="fr-FR" sz="1000" i="1" dirty="0">
                <a:solidFill>
                  <a:schemeClr val="accent5"/>
                </a:solidFill>
                <a:latin typeface="Bell MT" pitchFamily="18" charset="0"/>
              </a:rPr>
              <a:t> the €20k donation </a:t>
            </a:r>
            <a:r>
              <a:rPr lang="fr-FR" sz="1000" i="1" dirty="0" err="1">
                <a:solidFill>
                  <a:schemeClr val="accent5"/>
                </a:solidFill>
                <a:latin typeface="Bell MT" pitchFamily="18" charset="0"/>
              </a:rPr>
              <a:t>received</a:t>
            </a:r>
            <a:r>
              <a:rPr lang="fr-FR" sz="1000" i="1" dirty="0">
                <a:solidFill>
                  <a:schemeClr val="accent5"/>
                </a:solidFill>
                <a:latin typeface="Bell MT" pitchFamily="18" charset="0"/>
              </a:rPr>
              <a:t> </a:t>
            </a:r>
            <a:r>
              <a:rPr lang="fr-FR" sz="1000" i="1" dirty="0" err="1">
                <a:solidFill>
                  <a:schemeClr val="accent5"/>
                </a:solidFill>
                <a:latin typeface="Bell MT" pitchFamily="18" charset="0"/>
              </a:rPr>
              <a:t>from</a:t>
            </a:r>
            <a:r>
              <a:rPr lang="fr-FR" sz="1000" i="1" dirty="0">
                <a:solidFill>
                  <a:schemeClr val="accent5"/>
                </a:solidFill>
                <a:latin typeface="Bell MT" pitchFamily="18" charset="0"/>
              </a:rPr>
              <a:t> AFOFA in 2016-17), i.e. €6,9k for the 2019-20 </a:t>
            </a:r>
            <a:r>
              <a:rPr lang="fr-FR" sz="1000" i="1" dirty="0" err="1">
                <a:solidFill>
                  <a:schemeClr val="accent5"/>
                </a:solidFill>
                <a:latin typeface="Bell MT" pitchFamily="18" charset="0"/>
              </a:rPr>
              <a:t>period</a:t>
            </a:r>
            <a:r>
              <a:rPr lang="fr-FR" sz="1000" i="1" dirty="0">
                <a:solidFill>
                  <a:schemeClr val="accent5"/>
                </a:solidFill>
                <a:latin typeface="Bell MT" pitchFamily="18" charset="0"/>
              </a:rPr>
              <a:t>, split </a:t>
            </a:r>
            <a:r>
              <a:rPr lang="fr-FR" sz="1000" i="1" dirty="0" err="1">
                <a:solidFill>
                  <a:schemeClr val="accent5"/>
                </a:solidFill>
                <a:latin typeface="Bell MT" pitchFamily="18" charset="0"/>
              </a:rPr>
              <a:t>between</a:t>
            </a:r>
            <a:r>
              <a:rPr lang="fr-FR" sz="1000" i="1" dirty="0">
                <a:solidFill>
                  <a:schemeClr val="accent5"/>
                </a:solidFill>
                <a:latin typeface="Bell MT" pitchFamily="18" charset="0"/>
              </a:rPr>
              <a:t> </a:t>
            </a:r>
            <a:r>
              <a:rPr lang="fr-FR" sz="1000" i="1" dirty="0" err="1">
                <a:solidFill>
                  <a:schemeClr val="accent5"/>
                </a:solidFill>
                <a:latin typeface="Bell MT" pitchFamily="18" charset="0"/>
              </a:rPr>
              <a:t>Private</a:t>
            </a:r>
            <a:r>
              <a:rPr lang="fr-FR" sz="1000" i="1" dirty="0">
                <a:solidFill>
                  <a:schemeClr val="accent5"/>
                </a:solidFill>
                <a:latin typeface="Bell MT" pitchFamily="18" charset="0"/>
              </a:rPr>
              <a:t> </a:t>
            </a:r>
            <a:r>
              <a:rPr lang="fr-FR" sz="1000" i="1" dirty="0" err="1">
                <a:solidFill>
                  <a:schemeClr val="accent5"/>
                </a:solidFill>
                <a:latin typeface="Bell MT" pitchFamily="18" charset="0"/>
              </a:rPr>
              <a:t>Companies</a:t>
            </a:r>
            <a:r>
              <a:rPr lang="fr-FR" sz="1000" i="1" dirty="0">
                <a:solidFill>
                  <a:schemeClr val="accent5"/>
                </a:solidFill>
                <a:latin typeface="Bell MT" pitchFamily="18" charset="0"/>
              </a:rPr>
              <a:t> (€2,9k), </a:t>
            </a:r>
            <a:r>
              <a:rPr lang="fr-FR" sz="1000" i="1" dirty="0" err="1">
                <a:solidFill>
                  <a:schemeClr val="accent5"/>
                </a:solidFill>
                <a:latin typeface="Bell MT" pitchFamily="18" charset="0"/>
              </a:rPr>
              <a:t>Private</a:t>
            </a:r>
            <a:r>
              <a:rPr lang="fr-FR" sz="1000" i="1" dirty="0">
                <a:solidFill>
                  <a:schemeClr val="accent5"/>
                </a:solidFill>
                <a:latin typeface="Bell MT" pitchFamily="18" charset="0"/>
              </a:rPr>
              <a:t> </a:t>
            </a:r>
            <a:r>
              <a:rPr lang="fr-FR" sz="1000" i="1" dirty="0" err="1">
                <a:solidFill>
                  <a:schemeClr val="accent5"/>
                </a:solidFill>
                <a:latin typeface="Bell MT" pitchFamily="18" charset="0"/>
              </a:rPr>
              <a:t>individuals</a:t>
            </a:r>
            <a:r>
              <a:rPr lang="fr-FR" sz="1000" i="1" dirty="0">
                <a:solidFill>
                  <a:schemeClr val="accent5"/>
                </a:solidFill>
                <a:latin typeface="Bell MT" pitchFamily="18" charset="0"/>
              </a:rPr>
              <a:t> and </a:t>
            </a:r>
            <a:r>
              <a:rPr lang="fr-FR" sz="1000" i="1" dirty="0" err="1">
                <a:solidFill>
                  <a:schemeClr val="accent5"/>
                </a:solidFill>
                <a:latin typeface="Bell MT" pitchFamily="18" charset="0"/>
              </a:rPr>
              <a:t>Crossathlon</a:t>
            </a:r>
            <a:r>
              <a:rPr lang="fr-FR" sz="1000" i="1" dirty="0">
                <a:solidFill>
                  <a:schemeClr val="accent5"/>
                </a:solidFill>
                <a:latin typeface="Bell MT" pitchFamily="18" charset="0"/>
              </a:rPr>
              <a:t> (€2k </a:t>
            </a:r>
            <a:r>
              <a:rPr lang="fr-FR" sz="1000" i="1" dirty="0" err="1">
                <a:solidFill>
                  <a:schemeClr val="accent5"/>
                </a:solidFill>
                <a:latin typeface="Bell MT" pitchFamily="18" charset="0"/>
              </a:rPr>
              <a:t>each</a:t>
            </a:r>
            <a:r>
              <a:rPr lang="fr-FR" sz="1000" i="1" dirty="0">
                <a:solidFill>
                  <a:schemeClr val="accent5"/>
                </a:solidFill>
                <a:latin typeface="Bell MT" pitchFamily="18" charset="0"/>
              </a:rPr>
              <a:t>). The AFOFA donation </a:t>
            </a:r>
            <a:r>
              <a:rPr lang="fr-FR" sz="1000" i="1" dirty="0" err="1">
                <a:solidFill>
                  <a:schemeClr val="accent5"/>
                </a:solidFill>
                <a:latin typeface="Bell MT" pitchFamily="18" charset="0"/>
              </a:rPr>
              <a:t>is</a:t>
            </a:r>
            <a:r>
              <a:rPr lang="fr-FR" sz="1000" i="1" dirty="0">
                <a:solidFill>
                  <a:schemeClr val="accent5"/>
                </a:solidFill>
                <a:latin typeface="Bell MT" pitchFamily="18" charset="0"/>
              </a:rPr>
              <a:t> </a:t>
            </a:r>
            <a:r>
              <a:rPr lang="fr-FR" sz="1000" i="1" dirty="0" err="1">
                <a:solidFill>
                  <a:schemeClr val="accent5"/>
                </a:solidFill>
                <a:latin typeface="Bell MT" pitchFamily="18" charset="0"/>
              </a:rPr>
              <a:t>dedicated</a:t>
            </a:r>
            <a:r>
              <a:rPr lang="fr-FR" sz="1000" i="1" dirty="0">
                <a:solidFill>
                  <a:schemeClr val="accent5"/>
                </a:solidFill>
                <a:latin typeface="Bell MT" pitchFamily="18" charset="0"/>
              </a:rPr>
              <a:t> to </a:t>
            </a:r>
            <a:r>
              <a:rPr lang="fr-FR" sz="1000" i="1" dirty="0" err="1">
                <a:solidFill>
                  <a:schemeClr val="accent5"/>
                </a:solidFill>
                <a:latin typeface="Bell MT" pitchFamily="18" charset="0"/>
              </a:rPr>
              <a:t>classroom</a:t>
            </a:r>
            <a:r>
              <a:rPr lang="fr-FR" sz="1000" i="1" dirty="0">
                <a:solidFill>
                  <a:schemeClr val="accent5"/>
                </a:solidFill>
                <a:latin typeface="Bell MT" pitchFamily="18" charset="0"/>
              </a:rPr>
              <a:t> construction. As of 8/31/20, the </a:t>
            </a:r>
            <a:r>
              <a:rPr lang="fr-FR" sz="1000" i="1" dirty="0" err="1">
                <a:solidFill>
                  <a:schemeClr val="accent5"/>
                </a:solidFill>
                <a:latin typeface="Bell MT" pitchFamily="18" charset="0"/>
              </a:rPr>
              <a:t>remaining</a:t>
            </a:r>
            <a:r>
              <a:rPr lang="fr-FR" sz="1000" i="1" dirty="0">
                <a:solidFill>
                  <a:schemeClr val="accent5"/>
                </a:solidFill>
                <a:latin typeface="Bell MT" pitchFamily="18" charset="0"/>
              </a:rPr>
              <a:t> </a:t>
            </a:r>
            <a:r>
              <a:rPr lang="fr-FR" sz="1000" i="1" dirty="0" err="1">
                <a:solidFill>
                  <a:schemeClr val="accent5"/>
                </a:solidFill>
                <a:latin typeface="Bell MT" pitchFamily="18" charset="0"/>
              </a:rPr>
              <a:t>amount</a:t>
            </a:r>
            <a:r>
              <a:rPr lang="fr-FR" sz="1000" i="1" dirty="0">
                <a:solidFill>
                  <a:schemeClr val="accent5"/>
                </a:solidFill>
                <a:latin typeface="Bell MT" pitchFamily="18" charset="0"/>
              </a:rPr>
              <a:t> stands at €5,6k </a:t>
            </a:r>
            <a:r>
              <a:rPr lang="fr-FR" sz="1000" i="1" dirty="0" err="1">
                <a:solidFill>
                  <a:schemeClr val="accent5"/>
                </a:solidFill>
                <a:latin typeface="Bell MT" pitchFamily="18" charset="0"/>
              </a:rPr>
              <a:t>after</a:t>
            </a:r>
            <a:r>
              <a:rPr lang="fr-FR" sz="1000" i="1" dirty="0">
                <a:solidFill>
                  <a:schemeClr val="accent5"/>
                </a:solidFill>
                <a:latin typeface="Bell MT" pitchFamily="18" charset="0"/>
              </a:rPr>
              <a:t> the construction of </a:t>
            </a:r>
            <a:r>
              <a:rPr lang="fr-FR" sz="1000" i="1" dirty="0" err="1">
                <a:solidFill>
                  <a:schemeClr val="accent5"/>
                </a:solidFill>
                <a:latin typeface="Bell MT" pitchFamily="18" charset="0"/>
              </a:rPr>
              <a:t>three</a:t>
            </a:r>
            <a:r>
              <a:rPr lang="fr-FR" sz="1000" i="1" dirty="0">
                <a:solidFill>
                  <a:schemeClr val="accent5"/>
                </a:solidFill>
                <a:latin typeface="Bell MT" pitchFamily="18" charset="0"/>
              </a:rPr>
              <a:t> </a:t>
            </a:r>
            <a:r>
              <a:rPr lang="fr-FR" sz="1000" i="1" dirty="0" err="1">
                <a:solidFill>
                  <a:schemeClr val="accent5"/>
                </a:solidFill>
                <a:latin typeface="Bell MT" pitchFamily="18" charset="0"/>
              </a:rPr>
              <a:t>classrooms</a:t>
            </a:r>
            <a:r>
              <a:rPr lang="fr-FR" sz="1000" i="1" dirty="0">
                <a:solidFill>
                  <a:schemeClr val="accent5"/>
                </a:solidFill>
                <a:latin typeface="Bell MT" pitchFamily="18" charset="0"/>
              </a:rPr>
              <a:t> over the </a:t>
            </a:r>
            <a:r>
              <a:rPr lang="fr-FR" sz="1000" i="1" dirty="0" err="1">
                <a:solidFill>
                  <a:schemeClr val="accent5"/>
                </a:solidFill>
                <a:latin typeface="Bell MT" pitchFamily="18" charset="0"/>
              </a:rPr>
              <a:t>past</a:t>
            </a:r>
            <a:r>
              <a:rPr lang="fr-FR" sz="1000" i="1" dirty="0">
                <a:solidFill>
                  <a:schemeClr val="accent5"/>
                </a:solidFill>
                <a:latin typeface="Bell MT" pitchFamily="18" charset="0"/>
              </a:rPr>
              <a:t> four </a:t>
            </a:r>
            <a:r>
              <a:rPr lang="fr-FR" sz="1000" i="1" dirty="0" err="1">
                <a:solidFill>
                  <a:schemeClr val="accent5"/>
                </a:solidFill>
                <a:latin typeface="Bell MT" pitchFamily="18" charset="0"/>
              </a:rPr>
              <a:t>years</a:t>
            </a:r>
            <a:r>
              <a:rPr lang="fr-FR" sz="1000" i="1" dirty="0">
                <a:solidFill>
                  <a:schemeClr val="accent5"/>
                </a:solidFill>
                <a:latin typeface="Bell MT" pitchFamily="18" charset="0"/>
              </a:rPr>
              <a:t>.  </a:t>
            </a:r>
          </a:p>
          <a:p>
            <a:pPr marL="0" indent="0" algn="just">
              <a:buNone/>
            </a:pPr>
            <a:endParaRPr lang="fr-FR" sz="1000" dirty="0">
              <a:latin typeface="Bell MT" pitchFamily="18" charset="0"/>
            </a:endParaRPr>
          </a:p>
        </p:txBody>
      </p:sp>
      <p:graphicFrame>
        <p:nvGraphicFramePr>
          <p:cNvPr id="14" name="Graphique 13"/>
          <p:cNvGraphicFramePr>
            <a:graphicFrameLocks/>
          </p:cNvGraphicFramePr>
          <p:nvPr>
            <p:extLst>
              <p:ext uri="{D42A27DB-BD31-4B8C-83A1-F6EECF244321}">
                <p14:modId xmlns:p14="http://schemas.microsoft.com/office/powerpoint/2010/main" val="1110164907"/>
              </p:ext>
            </p:extLst>
          </p:nvPr>
        </p:nvGraphicFramePr>
        <p:xfrm>
          <a:off x="442240" y="988627"/>
          <a:ext cx="8244560" cy="3622588"/>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5160219" y="2204864"/>
            <a:ext cx="792088" cy="23841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5194624" y="2406469"/>
            <a:ext cx="723275" cy="276999"/>
          </a:xfrm>
          <a:prstGeom prst="rect">
            <a:avLst/>
          </a:prstGeom>
          <a:noFill/>
        </p:spPr>
        <p:txBody>
          <a:bodyPr wrap="none" lIns="91440" tIns="45720" rIns="91440" bIns="45720">
            <a:spAutoFit/>
          </a:bodyPr>
          <a:lstStyle/>
          <a:p>
            <a:pPr algn="ctr"/>
            <a:r>
              <a:rPr lang="fr-FR" sz="1200" b="0" cap="none" spc="0" dirty="0">
                <a:ln w="0"/>
                <a:solidFill>
                  <a:schemeClr val="accent1"/>
                </a:solidFill>
                <a:effectLst>
                  <a:outerShdw blurRad="38100" dist="25400" dir="5400000" algn="ctr" rotWithShape="0">
                    <a:srgbClr val="6E747A">
                      <a:alpha val="43000"/>
                    </a:srgbClr>
                  </a:outerShdw>
                </a:effectLst>
                <a:latin typeface="Bell MT" panose="02020503060305020303" pitchFamily="18" charset="0"/>
              </a:rPr>
              <a:t>11 730 €</a:t>
            </a:r>
          </a:p>
        </p:txBody>
      </p:sp>
    </p:spTree>
    <p:extLst>
      <p:ext uri="{BB962C8B-B14F-4D97-AF65-F5344CB8AC3E}">
        <p14:creationId xmlns:p14="http://schemas.microsoft.com/office/powerpoint/2010/main" val="3077978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25344"/>
            <a:ext cx="9144000" cy="260648"/>
          </a:xfrm>
          <a:prstGeom prst="rect">
            <a:avLst/>
          </a:prstGeom>
          <a:gradFill>
            <a:gsLst>
              <a:gs pos="0">
                <a:srgbClr val="92D050"/>
              </a:gs>
              <a:gs pos="100000">
                <a:schemeClr val="tx1"/>
              </a:gs>
              <a:gs pos="100000">
                <a:schemeClr val="accent1">
                  <a:tint val="23500"/>
                  <a:satMod val="160000"/>
                </a:schemeClr>
              </a:gs>
            </a:gsLst>
            <a:lin ang="10800000" scaled="1"/>
          </a:gra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6012160" y="66690"/>
            <a:ext cx="3047629" cy="553998"/>
          </a:xfrm>
          <a:prstGeom prst="rect">
            <a:avLst/>
          </a:prstGeom>
          <a:noFill/>
        </p:spPr>
        <p:txBody>
          <a:bodyPr wrap="none" rtlCol="0">
            <a:spAutoFit/>
          </a:bodyPr>
          <a:lstStyle/>
          <a:p>
            <a:r>
              <a:rPr lang="fr-FR" sz="3000" b="1" dirty="0">
                <a:latin typeface="Californian FB" pitchFamily="18" charset="0"/>
              </a:rPr>
              <a:t>ANJARA</a:t>
            </a:r>
            <a:r>
              <a:rPr lang="fr-FR" sz="3000" b="1" dirty="0">
                <a:solidFill>
                  <a:srgbClr val="92D050"/>
                </a:solidFill>
                <a:latin typeface="Bell MT" pitchFamily="18" charset="0"/>
              </a:rPr>
              <a:t>BIRIKY</a:t>
            </a:r>
          </a:p>
        </p:txBody>
      </p:sp>
      <p:cxnSp>
        <p:nvCxnSpPr>
          <p:cNvPr id="12" name="Connecteur droit 11"/>
          <p:cNvCxnSpPr/>
          <p:nvPr/>
        </p:nvCxnSpPr>
        <p:spPr>
          <a:xfrm>
            <a:off x="0" y="620688"/>
            <a:ext cx="9144000" cy="0"/>
          </a:xfrm>
          <a:prstGeom prst="line">
            <a:avLst/>
          </a:prstGeom>
          <a:ln w="127000">
            <a:gradFill flip="none" rotWithShape="1">
              <a:gsLst>
                <a:gs pos="0">
                  <a:srgbClr val="92D050"/>
                </a:gs>
                <a:gs pos="100000">
                  <a:schemeClr val="tx1"/>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488668"/>
            <a:ext cx="9144000" cy="292388"/>
          </a:xfrm>
          <a:prstGeom prst="rect">
            <a:avLst/>
          </a:prstGeom>
        </p:spPr>
        <p:txBody>
          <a:bodyPr wrap="square">
            <a:spAutoFit/>
          </a:bodyPr>
          <a:lstStyle/>
          <a:p>
            <a:pPr algn="ctr">
              <a:buNone/>
            </a:pPr>
            <a:r>
              <a:rPr lang="fr-FR" sz="1300">
                <a:solidFill>
                  <a:schemeClr val="bg1"/>
                </a:solidFill>
                <a:latin typeface="Bell MT" pitchFamily="18" charset="0"/>
              </a:rPr>
              <a:t>Octobre </a:t>
            </a:r>
            <a:r>
              <a:rPr lang="fr-FR" sz="1300" dirty="0">
                <a:solidFill>
                  <a:schemeClr val="bg1"/>
                </a:solidFill>
                <a:latin typeface="Bell MT" pitchFamily="18" charset="0"/>
              </a:rPr>
              <a:t>2020</a:t>
            </a:r>
          </a:p>
        </p:txBody>
      </p:sp>
      <p:graphicFrame>
        <p:nvGraphicFramePr>
          <p:cNvPr id="8" name="Graphique 7"/>
          <p:cNvGraphicFramePr>
            <a:graphicFrameLocks/>
          </p:cNvGraphicFramePr>
          <p:nvPr>
            <p:extLst>
              <p:ext uri="{D42A27DB-BD31-4B8C-83A1-F6EECF244321}">
                <p14:modId xmlns:p14="http://schemas.microsoft.com/office/powerpoint/2010/main" val="2759991967"/>
              </p:ext>
            </p:extLst>
          </p:nvPr>
        </p:nvGraphicFramePr>
        <p:xfrm>
          <a:off x="539552" y="1019199"/>
          <a:ext cx="8215639" cy="5070956"/>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7671708" y="2348880"/>
            <a:ext cx="792088" cy="2410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7744586" y="2564904"/>
            <a:ext cx="646331" cy="276999"/>
          </a:xfrm>
          <a:prstGeom prst="rect">
            <a:avLst/>
          </a:prstGeom>
          <a:noFill/>
        </p:spPr>
        <p:txBody>
          <a:bodyPr wrap="none" lIns="91440" tIns="45720" rIns="91440" bIns="45720">
            <a:spAutoFit/>
          </a:bodyPr>
          <a:lstStyle/>
          <a:p>
            <a:pPr algn="ctr"/>
            <a:r>
              <a:rPr lang="fr-FR" sz="1200" dirty="0">
                <a:ln w="0"/>
                <a:solidFill>
                  <a:schemeClr val="accent1"/>
                </a:solidFill>
                <a:effectLst>
                  <a:outerShdw blurRad="38100" dist="25400" dir="5400000" algn="ctr" rotWithShape="0">
                    <a:srgbClr val="6E747A">
                      <a:alpha val="43000"/>
                    </a:srgbClr>
                  </a:outerShdw>
                </a:effectLst>
                <a:latin typeface="Bell MT" panose="02020503060305020303" pitchFamily="18" charset="0"/>
              </a:rPr>
              <a:t>3 605 </a:t>
            </a:r>
            <a:r>
              <a:rPr lang="fr-FR" sz="1200" b="0" cap="none" spc="0" dirty="0">
                <a:ln w="0"/>
                <a:solidFill>
                  <a:schemeClr val="accent1"/>
                </a:solidFill>
                <a:effectLst>
                  <a:outerShdw blurRad="38100" dist="25400" dir="5400000" algn="ctr" rotWithShape="0">
                    <a:srgbClr val="6E747A">
                      <a:alpha val="43000"/>
                    </a:srgbClr>
                  </a:outerShdw>
                </a:effectLst>
                <a:latin typeface="Bell MT" panose="02020503060305020303" pitchFamily="18" charset="0"/>
              </a:rPr>
              <a:t>€</a:t>
            </a:r>
          </a:p>
        </p:txBody>
      </p:sp>
    </p:spTree>
    <p:extLst>
      <p:ext uri="{BB962C8B-B14F-4D97-AF65-F5344CB8AC3E}">
        <p14:creationId xmlns:p14="http://schemas.microsoft.com/office/powerpoint/2010/main" val="3762286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25344"/>
            <a:ext cx="9144000" cy="260648"/>
          </a:xfrm>
          <a:prstGeom prst="rect">
            <a:avLst/>
          </a:prstGeom>
          <a:gradFill>
            <a:gsLst>
              <a:gs pos="0">
                <a:srgbClr val="92D050"/>
              </a:gs>
              <a:gs pos="100000">
                <a:schemeClr val="tx1"/>
              </a:gs>
              <a:gs pos="100000">
                <a:schemeClr val="accent1">
                  <a:tint val="23500"/>
                  <a:satMod val="160000"/>
                </a:schemeClr>
              </a:gs>
            </a:gsLst>
            <a:lin ang="10800000" scaled="1"/>
          </a:gra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6012160" y="66690"/>
            <a:ext cx="3047629" cy="553998"/>
          </a:xfrm>
          <a:prstGeom prst="rect">
            <a:avLst/>
          </a:prstGeom>
          <a:noFill/>
        </p:spPr>
        <p:txBody>
          <a:bodyPr wrap="none" rtlCol="0">
            <a:spAutoFit/>
          </a:bodyPr>
          <a:lstStyle/>
          <a:p>
            <a:r>
              <a:rPr lang="fr-FR" sz="3000" b="1" dirty="0">
                <a:latin typeface="Californian FB" pitchFamily="18" charset="0"/>
              </a:rPr>
              <a:t>ANJARA</a:t>
            </a:r>
            <a:r>
              <a:rPr lang="fr-FR" sz="3000" b="1" dirty="0">
                <a:solidFill>
                  <a:srgbClr val="92D050"/>
                </a:solidFill>
                <a:latin typeface="Bell MT" pitchFamily="18" charset="0"/>
              </a:rPr>
              <a:t>BIRIKY</a:t>
            </a:r>
          </a:p>
        </p:txBody>
      </p:sp>
      <p:cxnSp>
        <p:nvCxnSpPr>
          <p:cNvPr id="12" name="Connecteur droit 11"/>
          <p:cNvCxnSpPr/>
          <p:nvPr/>
        </p:nvCxnSpPr>
        <p:spPr>
          <a:xfrm>
            <a:off x="0" y="620688"/>
            <a:ext cx="9144000" cy="0"/>
          </a:xfrm>
          <a:prstGeom prst="line">
            <a:avLst/>
          </a:prstGeom>
          <a:ln w="127000">
            <a:gradFill flip="none" rotWithShape="1">
              <a:gsLst>
                <a:gs pos="0">
                  <a:srgbClr val="92D050"/>
                </a:gs>
                <a:gs pos="100000">
                  <a:schemeClr val="tx1"/>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488668"/>
            <a:ext cx="9144000" cy="292388"/>
          </a:xfrm>
          <a:prstGeom prst="rect">
            <a:avLst/>
          </a:prstGeom>
        </p:spPr>
        <p:txBody>
          <a:bodyPr wrap="square">
            <a:spAutoFit/>
          </a:bodyPr>
          <a:lstStyle/>
          <a:p>
            <a:pPr algn="ctr">
              <a:buNone/>
            </a:pPr>
            <a:r>
              <a:rPr lang="fr-FR" sz="1300">
                <a:solidFill>
                  <a:schemeClr val="bg1"/>
                </a:solidFill>
                <a:latin typeface="Bell MT" pitchFamily="18" charset="0"/>
              </a:rPr>
              <a:t>Octobre </a:t>
            </a:r>
            <a:r>
              <a:rPr lang="fr-FR" sz="1300" dirty="0">
                <a:solidFill>
                  <a:schemeClr val="bg1"/>
                </a:solidFill>
                <a:latin typeface="Bell MT" pitchFamily="18" charset="0"/>
              </a:rPr>
              <a:t>2020</a:t>
            </a:r>
          </a:p>
        </p:txBody>
      </p:sp>
      <p:sp>
        <p:nvSpPr>
          <p:cNvPr id="9" name="Espace réservé du numéro de diapositive 8"/>
          <p:cNvSpPr>
            <a:spLocks noGrp="1"/>
          </p:cNvSpPr>
          <p:nvPr>
            <p:ph type="sldNum" sz="quarter" idx="12"/>
          </p:nvPr>
        </p:nvSpPr>
        <p:spPr/>
        <p:txBody>
          <a:bodyPr/>
          <a:lstStyle/>
          <a:p>
            <a:fld id="{CFDDA68E-54D7-4955-8499-0DF4030C09E0}" type="slidenum">
              <a:rPr lang="fr-FR" smtClean="0"/>
              <a:pPr/>
              <a:t>13</a:t>
            </a:fld>
            <a:endParaRPr lang="fr-FR"/>
          </a:p>
        </p:txBody>
      </p:sp>
      <p:graphicFrame>
        <p:nvGraphicFramePr>
          <p:cNvPr id="11" name="Graphique 10"/>
          <p:cNvGraphicFramePr>
            <a:graphicFrameLocks/>
          </p:cNvGraphicFramePr>
          <p:nvPr>
            <p:extLst>
              <p:ext uri="{D42A27DB-BD31-4B8C-83A1-F6EECF244321}">
                <p14:modId xmlns:p14="http://schemas.microsoft.com/office/powerpoint/2010/main" val="3174991408"/>
              </p:ext>
            </p:extLst>
          </p:nvPr>
        </p:nvGraphicFramePr>
        <p:xfrm>
          <a:off x="1327897" y="1131655"/>
          <a:ext cx="6488205" cy="45264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1950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25344"/>
            <a:ext cx="9144000" cy="260648"/>
          </a:xfrm>
          <a:prstGeom prst="rect">
            <a:avLst/>
          </a:prstGeom>
          <a:gradFill>
            <a:gsLst>
              <a:gs pos="0">
                <a:srgbClr val="92D050"/>
              </a:gs>
              <a:gs pos="100000">
                <a:schemeClr val="tx1"/>
              </a:gs>
              <a:gs pos="100000">
                <a:schemeClr val="accent1">
                  <a:tint val="23500"/>
                  <a:satMod val="160000"/>
                </a:schemeClr>
              </a:gs>
            </a:gsLst>
            <a:lin ang="10800000" scaled="1"/>
          </a:gra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6012160" y="66690"/>
            <a:ext cx="3047629" cy="553998"/>
          </a:xfrm>
          <a:prstGeom prst="rect">
            <a:avLst/>
          </a:prstGeom>
          <a:noFill/>
        </p:spPr>
        <p:txBody>
          <a:bodyPr wrap="none" rtlCol="0">
            <a:spAutoFit/>
          </a:bodyPr>
          <a:lstStyle/>
          <a:p>
            <a:r>
              <a:rPr lang="fr-FR" sz="3000" b="1" dirty="0">
                <a:latin typeface="Californian FB" pitchFamily="18" charset="0"/>
              </a:rPr>
              <a:t>ANJARA</a:t>
            </a:r>
            <a:r>
              <a:rPr lang="fr-FR" sz="3000" b="1" dirty="0">
                <a:solidFill>
                  <a:srgbClr val="92D050"/>
                </a:solidFill>
                <a:latin typeface="Bell MT" pitchFamily="18" charset="0"/>
              </a:rPr>
              <a:t>BIRIKY</a:t>
            </a:r>
          </a:p>
        </p:txBody>
      </p:sp>
      <p:cxnSp>
        <p:nvCxnSpPr>
          <p:cNvPr id="12" name="Connecteur droit 11"/>
          <p:cNvCxnSpPr/>
          <p:nvPr/>
        </p:nvCxnSpPr>
        <p:spPr>
          <a:xfrm>
            <a:off x="0" y="620688"/>
            <a:ext cx="9144000" cy="0"/>
          </a:xfrm>
          <a:prstGeom prst="line">
            <a:avLst/>
          </a:prstGeom>
          <a:ln w="127000">
            <a:gradFill flip="none" rotWithShape="1">
              <a:gsLst>
                <a:gs pos="0">
                  <a:srgbClr val="92D050"/>
                </a:gs>
                <a:gs pos="100000">
                  <a:schemeClr val="tx1"/>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488668"/>
            <a:ext cx="9144000" cy="292388"/>
          </a:xfrm>
          <a:prstGeom prst="rect">
            <a:avLst/>
          </a:prstGeom>
        </p:spPr>
        <p:txBody>
          <a:bodyPr wrap="square">
            <a:spAutoFit/>
          </a:bodyPr>
          <a:lstStyle/>
          <a:p>
            <a:pPr algn="ctr">
              <a:buNone/>
            </a:pPr>
            <a:r>
              <a:rPr lang="fr-FR" sz="1300">
                <a:solidFill>
                  <a:schemeClr val="bg1"/>
                </a:solidFill>
                <a:latin typeface="Bell MT" pitchFamily="18" charset="0"/>
              </a:rPr>
              <a:t>Octobre </a:t>
            </a:r>
            <a:r>
              <a:rPr lang="fr-FR" sz="1300" dirty="0">
                <a:solidFill>
                  <a:schemeClr val="bg1"/>
                </a:solidFill>
                <a:latin typeface="Bell MT" pitchFamily="18" charset="0"/>
              </a:rPr>
              <a:t>2020</a:t>
            </a:r>
          </a:p>
        </p:txBody>
      </p:sp>
      <p:sp>
        <p:nvSpPr>
          <p:cNvPr id="9" name="Espace réservé du numéro de diapositive 8"/>
          <p:cNvSpPr>
            <a:spLocks noGrp="1"/>
          </p:cNvSpPr>
          <p:nvPr>
            <p:ph type="sldNum" sz="quarter" idx="12"/>
          </p:nvPr>
        </p:nvSpPr>
        <p:spPr/>
        <p:txBody>
          <a:bodyPr/>
          <a:lstStyle/>
          <a:p>
            <a:fld id="{CFDDA68E-54D7-4955-8499-0DF4030C09E0}" type="slidenum">
              <a:rPr lang="fr-FR" smtClean="0"/>
              <a:pPr/>
              <a:t>14</a:t>
            </a:fld>
            <a:endParaRPr lang="fr-FR"/>
          </a:p>
        </p:txBody>
      </p:sp>
      <p:graphicFrame>
        <p:nvGraphicFramePr>
          <p:cNvPr id="11" name="Graphique 10"/>
          <p:cNvGraphicFramePr>
            <a:graphicFrameLocks/>
          </p:cNvGraphicFramePr>
          <p:nvPr>
            <p:extLst>
              <p:ext uri="{D42A27DB-BD31-4B8C-83A1-F6EECF244321}">
                <p14:modId xmlns:p14="http://schemas.microsoft.com/office/powerpoint/2010/main" val="430223411"/>
              </p:ext>
            </p:extLst>
          </p:nvPr>
        </p:nvGraphicFramePr>
        <p:xfrm>
          <a:off x="601676" y="908721"/>
          <a:ext cx="7940647" cy="4017632"/>
        </p:xfrm>
        <a:graphic>
          <a:graphicData uri="http://schemas.openxmlformats.org/drawingml/2006/chart">
            <c:chart xmlns:c="http://schemas.openxmlformats.org/drawingml/2006/chart" xmlns:r="http://schemas.openxmlformats.org/officeDocument/2006/relationships" r:id="rId2"/>
          </a:graphicData>
        </a:graphic>
      </p:graphicFrame>
      <p:sp>
        <p:nvSpPr>
          <p:cNvPr id="2" name="ZoneTexte 1"/>
          <p:cNvSpPr txBox="1"/>
          <p:nvPr/>
        </p:nvSpPr>
        <p:spPr>
          <a:xfrm>
            <a:off x="172091" y="5021139"/>
            <a:ext cx="8648381" cy="1015663"/>
          </a:xfrm>
          <a:prstGeom prst="rect">
            <a:avLst/>
          </a:prstGeom>
          <a:noFill/>
        </p:spPr>
        <p:txBody>
          <a:bodyPr wrap="square" rtlCol="0">
            <a:spAutoFit/>
          </a:bodyPr>
          <a:lstStyle/>
          <a:p>
            <a:pPr marL="171450" indent="-171450" algn="just">
              <a:buFontTx/>
              <a:buChar char="-"/>
            </a:pPr>
            <a:r>
              <a:rPr lang="fr-FR" sz="1000" dirty="0">
                <a:latin typeface="Bell MT" pitchFamily="18" charset="0"/>
              </a:rPr>
              <a:t>Les dépenses de fonctionnement représentent cette année 10% des dépenses totales contre moins de 5% les années précédentes, du fait de leur caractère majoritairement fixe (hébergement site Internet et frais bancaires), alors que les dépenses globales sont en forte baisse, moins de projet ayant pu être réalisé du fait des mesures de confinement.</a:t>
            </a:r>
          </a:p>
          <a:p>
            <a:pPr marL="171450" indent="-171450" algn="just">
              <a:buFontTx/>
              <a:buChar char="-"/>
            </a:pPr>
            <a:endParaRPr lang="fr-FR" sz="1000" i="1" dirty="0">
              <a:solidFill>
                <a:schemeClr val="accent5"/>
              </a:solidFill>
              <a:latin typeface="Bell MT" pitchFamily="18" charset="0"/>
            </a:endParaRPr>
          </a:p>
          <a:p>
            <a:pPr marL="171450" indent="-171450" algn="just">
              <a:buFontTx/>
              <a:buChar char="-"/>
            </a:pPr>
            <a:r>
              <a:rPr lang="en-US" sz="1000" i="1" dirty="0">
                <a:solidFill>
                  <a:schemeClr val="accent5"/>
                </a:solidFill>
                <a:latin typeface="Bell MT" pitchFamily="18" charset="0"/>
              </a:rPr>
              <a:t>Operating expenses account for 10% of total expenses this year, vs. less than 5% for previous years. There are mainly fixed (website hosting and banking fees), while global expenses are significantly down as fewer projects could be carried out due to containment measures. </a:t>
            </a:r>
          </a:p>
        </p:txBody>
      </p:sp>
    </p:spTree>
    <p:extLst>
      <p:ext uri="{BB962C8B-B14F-4D97-AF65-F5344CB8AC3E}">
        <p14:creationId xmlns:p14="http://schemas.microsoft.com/office/powerpoint/2010/main" val="1587240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25344"/>
            <a:ext cx="9144000" cy="260648"/>
          </a:xfrm>
          <a:prstGeom prst="rect">
            <a:avLst/>
          </a:prstGeom>
          <a:gradFill>
            <a:gsLst>
              <a:gs pos="0">
                <a:srgbClr val="92D050"/>
              </a:gs>
              <a:gs pos="100000">
                <a:schemeClr val="tx1"/>
              </a:gs>
              <a:gs pos="100000">
                <a:schemeClr val="accent1">
                  <a:tint val="23500"/>
                  <a:satMod val="160000"/>
                </a:schemeClr>
              </a:gs>
            </a:gsLst>
            <a:lin ang="10800000" scaled="1"/>
          </a:gra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6012160" y="66690"/>
            <a:ext cx="3047629" cy="553998"/>
          </a:xfrm>
          <a:prstGeom prst="rect">
            <a:avLst/>
          </a:prstGeom>
          <a:noFill/>
        </p:spPr>
        <p:txBody>
          <a:bodyPr wrap="none" rtlCol="0">
            <a:spAutoFit/>
          </a:bodyPr>
          <a:lstStyle/>
          <a:p>
            <a:r>
              <a:rPr lang="fr-FR" sz="3000" b="1" dirty="0">
                <a:latin typeface="Californian FB" pitchFamily="18" charset="0"/>
              </a:rPr>
              <a:t>ANJARA</a:t>
            </a:r>
            <a:r>
              <a:rPr lang="fr-FR" sz="3000" b="1" dirty="0">
                <a:solidFill>
                  <a:srgbClr val="92D050"/>
                </a:solidFill>
                <a:latin typeface="Bell MT" pitchFamily="18" charset="0"/>
              </a:rPr>
              <a:t>BIRIKY</a:t>
            </a:r>
          </a:p>
        </p:txBody>
      </p:sp>
      <p:cxnSp>
        <p:nvCxnSpPr>
          <p:cNvPr id="12" name="Connecteur droit 11"/>
          <p:cNvCxnSpPr/>
          <p:nvPr/>
        </p:nvCxnSpPr>
        <p:spPr>
          <a:xfrm>
            <a:off x="0" y="620688"/>
            <a:ext cx="9144000" cy="0"/>
          </a:xfrm>
          <a:prstGeom prst="line">
            <a:avLst/>
          </a:prstGeom>
          <a:ln w="127000">
            <a:gradFill flip="none" rotWithShape="1">
              <a:gsLst>
                <a:gs pos="0">
                  <a:srgbClr val="92D050"/>
                </a:gs>
                <a:gs pos="100000">
                  <a:schemeClr val="tx1"/>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488668"/>
            <a:ext cx="9144000" cy="292388"/>
          </a:xfrm>
          <a:prstGeom prst="rect">
            <a:avLst/>
          </a:prstGeom>
        </p:spPr>
        <p:txBody>
          <a:bodyPr wrap="square">
            <a:spAutoFit/>
          </a:bodyPr>
          <a:lstStyle/>
          <a:p>
            <a:pPr algn="ctr">
              <a:buNone/>
            </a:pPr>
            <a:r>
              <a:rPr lang="fr-FR" sz="1300">
                <a:solidFill>
                  <a:schemeClr val="bg1"/>
                </a:solidFill>
                <a:latin typeface="Bell MT" pitchFamily="18" charset="0"/>
              </a:rPr>
              <a:t>Octobre </a:t>
            </a:r>
            <a:r>
              <a:rPr lang="fr-FR" sz="1300" dirty="0">
                <a:solidFill>
                  <a:schemeClr val="bg1"/>
                </a:solidFill>
                <a:latin typeface="Bell MT" pitchFamily="18" charset="0"/>
              </a:rPr>
              <a:t>2020</a:t>
            </a:r>
          </a:p>
        </p:txBody>
      </p:sp>
      <p:sp>
        <p:nvSpPr>
          <p:cNvPr id="9" name="Espace réservé du numéro de diapositive 8"/>
          <p:cNvSpPr>
            <a:spLocks noGrp="1"/>
          </p:cNvSpPr>
          <p:nvPr>
            <p:ph type="sldNum" sz="quarter" idx="12"/>
          </p:nvPr>
        </p:nvSpPr>
        <p:spPr/>
        <p:txBody>
          <a:bodyPr/>
          <a:lstStyle/>
          <a:p>
            <a:fld id="{CFDDA68E-54D7-4955-8499-0DF4030C09E0}" type="slidenum">
              <a:rPr lang="fr-FR" smtClean="0"/>
              <a:pPr/>
              <a:t>15</a:t>
            </a:fld>
            <a:endParaRPr lang="fr-FR"/>
          </a:p>
        </p:txBody>
      </p:sp>
      <p:sp>
        <p:nvSpPr>
          <p:cNvPr id="2" name="ZoneTexte 1"/>
          <p:cNvSpPr txBox="1"/>
          <p:nvPr/>
        </p:nvSpPr>
        <p:spPr>
          <a:xfrm>
            <a:off x="253503" y="5169022"/>
            <a:ext cx="8636993" cy="861774"/>
          </a:xfrm>
          <a:prstGeom prst="rect">
            <a:avLst/>
          </a:prstGeom>
          <a:noFill/>
        </p:spPr>
        <p:txBody>
          <a:bodyPr wrap="square" rtlCol="0">
            <a:spAutoFit/>
          </a:bodyPr>
          <a:lstStyle/>
          <a:p>
            <a:pPr marL="171450" indent="-171450" algn="just">
              <a:buFontTx/>
              <a:buChar char="-"/>
            </a:pPr>
            <a:r>
              <a:rPr lang="fr-FR" sz="1000">
                <a:latin typeface="Bell MT" panose="02020503060305020303" pitchFamily="18" charset="0"/>
              </a:rPr>
              <a:t>Du </a:t>
            </a:r>
            <a:r>
              <a:rPr lang="fr-FR" sz="1000" dirty="0">
                <a:latin typeface="Bell MT" panose="02020503060305020303" pitchFamily="18" charset="0"/>
              </a:rPr>
              <a:t>fait des mesures de confinement mises en place à Madagascar dans le contexte du covid19, la construction d’une nouvelle salle de classe a dû être reportée. Les dépenses totales engagées sur l’exercice représentent ainsi 40% du budget initialement fixé</a:t>
            </a:r>
            <a:r>
              <a:rPr lang="fr-FR" sz="1000">
                <a:latin typeface="Bell MT" panose="02020503060305020303" pitchFamily="18" charset="0"/>
              </a:rPr>
              <a:t>. </a:t>
            </a:r>
          </a:p>
          <a:p>
            <a:pPr marL="171450" indent="-171450" algn="just">
              <a:buFontTx/>
              <a:buChar char="-"/>
            </a:pPr>
            <a:endParaRPr lang="fr-FR" sz="1000" i="1">
              <a:solidFill>
                <a:srgbClr val="00B0F0"/>
              </a:solidFill>
              <a:latin typeface="Bell MT" panose="02020503060305020303" pitchFamily="18" charset="0"/>
            </a:endParaRPr>
          </a:p>
          <a:p>
            <a:pPr marL="171450" indent="-171450" algn="just">
              <a:buFontTx/>
              <a:buChar char="-"/>
            </a:pPr>
            <a:r>
              <a:rPr lang="en-US" sz="1000" i="1">
                <a:solidFill>
                  <a:schemeClr val="accent5"/>
                </a:solidFill>
                <a:latin typeface="Bell MT" panose="02020503060305020303" pitchFamily="18" charset="0"/>
              </a:rPr>
              <a:t>Due </a:t>
            </a:r>
            <a:r>
              <a:rPr lang="en-US" sz="1000" i="1" dirty="0">
                <a:solidFill>
                  <a:schemeClr val="accent5"/>
                </a:solidFill>
                <a:latin typeface="Bell MT" panose="02020503060305020303" pitchFamily="18" charset="0"/>
              </a:rPr>
              <a:t>to lockdown measures in Madagascar in the covid-19 context, the new classroom construction has been postponed.  Total expenses incurred during the year hence account for 40% of initially expected </a:t>
            </a:r>
            <a:r>
              <a:rPr lang="en-US" sz="1000" i="1" dirty="0" err="1">
                <a:solidFill>
                  <a:schemeClr val="accent5"/>
                </a:solidFill>
                <a:latin typeface="Bell MT" panose="02020503060305020303" pitchFamily="18" charset="0"/>
              </a:rPr>
              <a:t>spendings</a:t>
            </a:r>
            <a:r>
              <a:rPr lang="en-US" sz="1000" i="1" dirty="0">
                <a:solidFill>
                  <a:srgbClr val="00B0F0"/>
                </a:solidFill>
                <a:latin typeface="Bell MT" panose="02020503060305020303" pitchFamily="18" charset="0"/>
              </a:rPr>
              <a:t>. </a:t>
            </a:r>
          </a:p>
        </p:txBody>
      </p:sp>
      <p:graphicFrame>
        <p:nvGraphicFramePr>
          <p:cNvPr id="14" name="Graphique 13"/>
          <p:cNvGraphicFramePr>
            <a:graphicFrameLocks/>
          </p:cNvGraphicFramePr>
          <p:nvPr>
            <p:extLst>
              <p:ext uri="{D42A27DB-BD31-4B8C-83A1-F6EECF244321}">
                <p14:modId xmlns:p14="http://schemas.microsoft.com/office/powerpoint/2010/main" val="2327220790"/>
              </p:ext>
            </p:extLst>
          </p:nvPr>
        </p:nvGraphicFramePr>
        <p:xfrm>
          <a:off x="899592" y="997477"/>
          <a:ext cx="7416824" cy="42650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9151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DDA68E-54D7-4955-8499-0DF4030C09E0}" type="slidenum">
              <a:rPr lang="fr-FR" smtClean="0"/>
              <a:pPr/>
              <a:t>16</a:t>
            </a:fld>
            <a:endParaRPr lang="fr-FR"/>
          </a:p>
        </p:txBody>
      </p:sp>
      <p:sp>
        <p:nvSpPr>
          <p:cNvPr id="10" name="Rectangle 9"/>
          <p:cNvSpPr/>
          <p:nvPr/>
        </p:nvSpPr>
        <p:spPr>
          <a:xfrm>
            <a:off x="0" y="6488668"/>
            <a:ext cx="9144000" cy="292388"/>
          </a:xfrm>
          <a:prstGeom prst="rect">
            <a:avLst/>
          </a:prstGeom>
        </p:spPr>
        <p:txBody>
          <a:bodyPr wrap="square">
            <a:spAutoFit/>
          </a:bodyPr>
          <a:lstStyle/>
          <a:p>
            <a:pPr algn="ctr">
              <a:buNone/>
            </a:pPr>
            <a:r>
              <a:rPr lang="fr-FR" sz="1300">
                <a:solidFill>
                  <a:schemeClr val="bg1"/>
                </a:solidFill>
                <a:latin typeface="Bell MT" pitchFamily="18" charset="0"/>
              </a:rPr>
              <a:t>Octobre 2019</a:t>
            </a:r>
            <a:endParaRPr lang="fr-FR" sz="1300" dirty="0">
              <a:solidFill>
                <a:schemeClr val="bg1"/>
              </a:solidFill>
              <a:latin typeface="Bell MT" pitchFamily="18" charset="0"/>
            </a:endParaRPr>
          </a:p>
        </p:txBody>
      </p:sp>
      <p:sp>
        <p:nvSpPr>
          <p:cNvPr id="17" name="ZoneTexte 16">
            <a:extLst>
              <a:ext uri="{FF2B5EF4-FFF2-40B4-BE49-F238E27FC236}">
                <a16:creationId xmlns:a16="http://schemas.microsoft.com/office/drawing/2014/main" id="{8C4CEFE0-3D70-43FC-AF8F-E69CEE0B4E00}"/>
              </a:ext>
            </a:extLst>
          </p:cNvPr>
          <p:cNvSpPr txBox="1"/>
          <p:nvPr/>
        </p:nvSpPr>
        <p:spPr>
          <a:xfrm>
            <a:off x="6012160" y="66690"/>
            <a:ext cx="3047629" cy="553998"/>
          </a:xfrm>
          <a:prstGeom prst="rect">
            <a:avLst/>
          </a:prstGeom>
          <a:noFill/>
        </p:spPr>
        <p:txBody>
          <a:bodyPr wrap="none" rtlCol="0">
            <a:spAutoFit/>
          </a:bodyPr>
          <a:lstStyle/>
          <a:p>
            <a:r>
              <a:rPr lang="fr-FR" sz="3000" b="1" dirty="0">
                <a:solidFill>
                  <a:srgbClr val="0070C0"/>
                </a:solidFill>
                <a:latin typeface="Californian FB" pitchFamily="18" charset="0"/>
              </a:rPr>
              <a:t>ANJARA</a:t>
            </a:r>
            <a:r>
              <a:rPr lang="fr-FR" sz="3000" b="1" dirty="0">
                <a:solidFill>
                  <a:schemeClr val="accent3"/>
                </a:solidFill>
                <a:latin typeface="Bell MT" pitchFamily="18" charset="0"/>
              </a:rPr>
              <a:t>BIRIKY</a:t>
            </a:r>
          </a:p>
        </p:txBody>
      </p:sp>
      <p:cxnSp>
        <p:nvCxnSpPr>
          <p:cNvPr id="18" name="Connecteur droit 17">
            <a:extLst>
              <a:ext uri="{FF2B5EF4-FFF2-40B4-BE49-F238E27FC236}">
                <a16:creationId xmlns:a16="http://schemas.microsoft.com/office/drawing/2014/main" id="{287A1A29-415E-4A4F-8B07-742737C8F782}"/>
              </a:ext>
            </a:extLst>
          </p:cNvPr>
          <p:cNvCxnSpPr/>
          <p:nvPr/>
        </p:nvCxnSpPr>
        <p:spPr>
          <a:xfrm>
            <a:off x="0" y="692696"/>
            <a:ext cx="9144000" cy="0"/>
          </a:xfrm>
          <a:prstGeom prst="line">
            <a:avLst/>
          </a:prstGeom>
          <a:ln w="127000">
            <a:gradFill flip="none" rotWithShape="1">
              <a:gsLst>
                <a:gs pos="100000">
                  <a:srgbClr val="0070C0"/>
                </a:gs>
                <a:gs pos="0">
                  <a:schemeClr val="accent3"/>
                </a:gs>
                <a:gs pos="100000">
                  <a:schemeClr val="tx1"/>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FD6960EC-EC3E-4792-AAAD-374F6A692B72}"/>
              </a:ext>
            </a:extLst>
          </p:cNvPr>
          <p:cNvPicPr>
            <a:picLocks noChangeAspect="1"/>
          </p:cNvPicPr>
          <p:nvPr/>
        </p:nvPicPr>
        <p:blipFill>
          <a:blip r:embed="rId2"/>
          <a:stretch>
            <a:fillRect/>
          </a:stretch>
        </p:blipFill>
        <p:spPr>
          <a:xfrm>
            <a:off x="441521" y="819528"/>
            <a:ext cx="4818562" cy="5682260"/>
          </a:xfrm>
          <a:prstGeom prst="rect">
            <a:avLst/>
          </a:prstGeom>
        </p:spPr>
      </p:pic>
      <p:graphicFrame>
        <p:nvGraphicFramePr>
          <p:cNvPr id="8" name="Tableau 7">
            <a:extLst>
              <a:ext uri="{FF2B5EF4-FFF2-40B4-BE49-F238E27FC236}">
                <a16:creationId xmlns:a16="http://schemas.microsoft.com/office/drawing/2014/main" id="{C927A4EA-4C27-4388-8158-59DF1B1D7ED8}"/>
              </a:ext>
            </a:extLst>
          </p:cNvPr>
          <p:cNvGraphicFramePr>
            <a:graphicFrameLocks noGrp="1"/>
          </p:cNvGraphicFramePr>
          <p:nvPr>
            <p:extLst>
              <p:ext uri="{D42A27DB-BD31-4B8C-83A1-F6EECF244321}">
                <p14:modId xmlns:p14="http://schemas.microsoft.com/office/powerpoint/2010/main" val="2091635047"/>
              </p:ext>
            </p:extLst>
          </p:nvPr>
        </p:nvGraphicFramePr>
        <p:xfrm>
          <a:off x="5436096" y="1365857"/>
          <a:ext cx="3426717" cy="4089858"/>
        </p:xfrm>
        <a:graphic>
          <a:graphicData uri="http://schemas.openxmlformats.org/drawingml/2006/table">
            <a:tbl>
              <a:tblPr/>
              <a:tblGrid>
                <a:gridCol w="187699">
                  <a:extLst>
                    <a:ext uri="{9D8B030D-6E8A-4147-A177-3AD203B41FA5}">
                      <a16:colId xmlns:a16="http://schemas.microsoft.com/office/drawing/2014/main" val="426254850"/>
                    </a:ext>
                  </a:extLst>
                </a:gridCol>
                <a:gridCol w="171547">
                  <a:extLst>
                    <a:ext uri="{9D8B030D-6E8A-4147-A177-3AD203B41FA5}">
                      <a16:colId xmlns:a16="http://schemas.microsoft.com/office/drawing/2014/main" val="2527663253"/>
                    </a:ext>
                  </a:extLst>
                </a:gridCol>
                <a:gridCol w="39254">
                  <a:extLst>
                    <a:ext uri="{9D8B030D-6E8A-4147-A177-3AD203B41FA5}">
                      <a16:colId xmlns:a16="http://schemas.microsoft.com/office/drawing/2014/main" val="552668360"/>
                    </a:ext>
                  </a:extLst>
                </a:gridCol>
                <a:gridCol w="465596">
                  <a:extLst>
                    <a:ext uri="{9D8B030D-6E8A-4147-A177-3AD203B41FA5}">
                      <a16:colId xmlns:a16="http://schemas.microsoft.com/office/drawing/2014/main" val="102495903"/>
                    </a:ext>
                  </a:extLst>
                </a:gridCol>
                <a:gridCol w="216024">
                  <a:extLst>
                    <a:ext uri="{9D8B030D-6E8A-4147-A177-3AD203B41FA5}">
                      <a16:colId xmlns:a16="http://schemas.microsoft.com/office/drawing/2014/main" val="1626697783"/>
                    </a:ext>
                  </a:extLst>
                </a:gridCol>
                <a:gridCol w="363721">
                  <a:extLst>
                    <a:ext uri="{9D8B030D-6E8A-4147-A177-3AD203B41FA5}">
                      <a16:colId xmlns:a16="http://schemas.microsoft.com/office/drawing/2014/main" val="1529802107"/>
                    </a:ext>
                  </a:extLst>
                </a:gridCol>
                <a:gridCol w="249514">
                  <a:extLst>
                    <a:ext uri="{9D8B030D-6E8A-4147-A177-3AD203B41FA5}">
                      <a16:colId xmlns:a16="http://schemas.microsoft.com/office/drawing/2014/main" val="2985313602"/>
                    </a:ext>
                  </a:extLst>
                </a:gridCol>
                <a:gridCol w="39254">
                  <a:extLst>
                    <a:ext uri="{9D8B030D-6E8A-4147-A177-3AD203B41FA5}">
                      <a16:colId xmlns:a16="http://schemas.microsoft.com/office/drawing/2014/main" val="692983870"/>
                    </a:ext>
                  </a:extLst>
                </a:gridCol>
                <a:gridCol w="103957">
                  <a:extLst>
                    <a:ext uri="{9D8B030D-6E8A-4147-A177-3AD203B41FA5}">
                      <a16:colId xmlns:a16="http://schemas.microsoft.com/office/drawing/2014/main" val="1228136644"/>
                    </a:ext>
                  </a:extLst>
                </a:gridCol>
                <a:gridCol w="311870">
                  <a:extLst>
                    <a:ext uri="{9D8B030D-6E8A-4147-A177-3AD203B41FA5}">
                      <a16:colId xmlns:a16="http://schemas.microsoft.com/office/drawing/2014/main" val="4010771408"/>
                    </a:ext>
                  </a:extLst>
                </a:gridCol>
                <a:gridCol w="989513">
                  <a:extLst>
                    <a:ext uri="{9D8B030D-6E8A-4147-A177-3AD203B41FA5}">
                      <a16:colId xmlns:a16="http://schemas.microsoft.com/office/drawing/2014/main" val="3616287716"/>
                    </a:ext>
                  </a:extLst>
                </a:gridCol>
                <a:gridCol w="288768">
                  <a:extLst>
                    <a:ext uri="{9D8B030D-6E8A-4147-A177-3AD203B41FA5}">
                      <a16:colId xmlns:a16="http://schemas.microsoft.com/office/drawing/2014/main" val="2793316240"/>
                    </a:ext>
                  </a:extLst>
                </a:gridCol>
              </a:tblGrid>
              <a:tr h="152400">
                <a:tc gridSpan="7">
                  <a:txBody>
                    <a:bodyPr/>
                    <a:lstStyle/>
                    <a:p>
                      <a:pPr algn="l" fontAlgn="b"/>
                      <a:r>
                        <a:rPr lang="fr-FR" sz="900" b="0" i="1" u="none" strike="noStrike">
                          <a:solidFill>
                            <a:srgbClr val="000000"/>
                          </a:solidFill>
                          <a:effectLst/>
                          <a:latin typeface="Bell MT" panose="0203070306050A020303" pitchFamily="18" charset="0"/>
                        </a:rPr>
                        <a:t>Taux de Change 1 Euro = 3 868 Ariary</a:t>
                      </a:r>
                    </a:p>
                  </a:txBody>
                  <a:tcPr marL="6927" marR="6927" marT="692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w="635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pPr algn="l" fontAlgn="ctr"/>
                      <a:r>
                        <a:rPr lang="fr-FR" sz="900" b="1" i="0" u="none" strike="noStrike">
                          <a:solidFill>
                            <a:srgbClr val="000000"/>
                          </a:solidFill>
                          <a:effectLst/>
                          <a:latin typeface="Bell MT" panose="0203070306050A020303" pitchFamily="18" charset="0"/>
                        </a:rPr>
                        <a:t> </a:t>
                      </a:r>
                    </a:p>
                  </a:txBody>
                  <a:tcPr marL="6927" marR="6927" marT="692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fr-FR" sz="900" b="1" i="0" u="none" strike="noStrike">
                          <a:solidFill>
                            <a:srgbClr val="000000"/>
                          </a:solidFill>
                          <a:effectLst/>
                          <a:latin typeface="Bell MT" panose="0203070306050A020303" pitchFamily="18" charset="0"/>
                        </a:rPr>
                        <a:t> </a:t>
                      </a:r>
                    </a:p>
                  </a:txBody>
                  <a:tcPr marL="6927" marR="6927" marT="692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900" b="0" i="0" u="none" strike="noStrike">
                          <a:solidFill>
                            <a:srgbClr val="000000"/>
                          </a:solidFill>
                          <a:effectLst/>
                          <a:latin typeface="Bell MT" panose="0203070306050A020303" pitchFamily="18" charset="0"/>
                        </a:rPr>
                        <a:t> </a:t>
                      </a:r>
                    </a:p>
                  </a:txBody>
                  <a:tcPr marL="6927" marR="6927" marT="69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FR" sz="900" b="0" i="0" u="none" strike="noStrike">
                          <a:solidFill>
                            <a:srgbClr val="000000"/>
                          </a:solidFill>
                          <a:effectLst/>
                          <a:latin typeface="Bell MT" panose="0203070306050A020303" pitchFamily="18" charset="0"/>
                        </a:rPr>
                        <a:t> </a:t>
                      </a:r>
                    </a:p>
                  </a:txBody>
                  <a:tcPr marL="6927" marR="6927" marT="69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FR" sz="900" b="0" i="0" u="none" strike="noStrike">
                          <a:solidFill>
                            <a:srgbClr val="000000"/>
                          </a:solidFill>
                          <a:effectLst/>
                          <a:latin typeface="Bell MT" panose="0203070306050A020303" pitchFamily="18" charset="0"/>
                        </a:rPr>
                        <a:t> </a:t>
                      </a:r>
                    </a:p>
                  </a:txBody>
                  <a:tcPr marL="6927" marR="6927" marT="69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FR" sz="900" b="0" i="0" u="none" strike="noStrike">
                          <a:solidFill>
                            <a:srgbClr val="000000"/>
                          </a:solidFill>
                          <a:effectLst/>
                          <a:latin typeface="Bell MT" panose="0203070306050A020303" pitchFamily="18" charset="0"/>
                        </a:rPr>
                        <a:t> </a:t>
                      </a:r>
                    </a:p>
                  </a:txBody>
                  <a:tcPr marL="6927" marR="6927" marT="692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30888044"/>
                  </a:ext>
                </a:extLst>
              </a:tr>
              <a:tr h="152400">
                <a:tc gridSpan="7">
                  <a:txBody>
                    <a:bodyPr/>
                    <a:lstStyle/>
                    <a:p>
                      <a:pPr algn="l" fontAlgn="b"/>
                      <a:endParaRPr lang="fr-FR" sz="900" b="1" i="1" u="sng" strike="noStrike">
                        <a:solidFill>
                          <a:srgbClr val="000000"/>
                        </a:solidFill>
                        <a:effectLst/>
                        <a:latin typeface="Bell MT" panose="0203070306050A020303" pitchFamily="18" charset="0"/>
                      </a:endParaRPr>
                    </a:p>
                  </a:txBody>
                  <a:tcPr marL="6927" marR="6927" marT="6927"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l" fontAlgn="b"/>
                      <a:endParaRPr lang="fr-FR" sz="900" b="1" i="1" u="sng" strike="noStrike">
                        <a:solidFill>
                          <a:srgbClr val="000000"/>
                        </a:solidFill>
                        <a:effectLst/>
                        <a:latin typeface="Bell MT" panose="0203070306050A020303" pitchFamily="18" charset="0"/>
                      </a:endParaRPr>
                    </a:p>
                  </a:txBody>
                  <a:tcPr marL="6927" marR="6927" marT="6927" marB="0" anchor="b">
                    <a:lnL w="6350" cap="flat" cmpd="sng" algn="ctr">
                      <a:noFill/>
                      <a:prstDash val="solid"/>
                      <a:round/>
                      <a:headEnd type="none" w="med" len="med"/>
                      <a:tailEnd type="none" w="med" len="med"/>
                    </a:lnL>
                    <a:lnR>
                      <a:noFill/>
                    </a:lnR>
                    <a:lnT>
                      <a:noFill/>
                    </a:lnT>
                    <a:lnB>
                      <a:noFill/>
                    </a:lnB>
                  </a:tcPr>
                </a:tc>
                <a:tc hMerge="1">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r>
                        <a:rPr lang="fr-FR" sz="900" b="0" i="1" u="none" strike="noStrike">
                          <a:solidFill>
                            <a:srgbClr val="000000"/>
                          </a:solidFill>
                          <a:effectLst/>
                          <a:latin typeface="Bell MT" panose="0203070306050A020303" pitchFamily="18" charset="0"/>
                        </a:rPr>
                        <a:t> </a:t>
                      </a:r>
                    </a:p>
                  </a:txBody>
                  <a:tcPr marL="6927" marR="6927" marT="692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5070798"/>
                  </a:ext>
                </a:extLst>
              </a:tr>
              <a:tr h="128847">
                <a:tc>
                  <a:txBody>
                    <a:bodyPr/>
                    <a:lstStyle/>
                    <a:p>
                      <a:pPr algn="l" fontAlgn="b"/>
                      <a:r>
                        <a:rPr lang="fr-FR" sz="900" b="1" i="1" u="sng" strike="noStrike">
                          <a:solidFill>
                            <a:srgbClr val="000000"/>
                          </a:solidFill>
                          <a:effectLst/>
                          <a:latin typeface="Bell MT" panose="0203070306050A020303" pitchFamily="18" charset="0"/>
                        </a:rPr>
                        <a:t> </a:t>
                      </a:r>
                    </a:p>
                  </a:txBody>
                  <a:tcPr marL="6927" marR="6927" marT="6927" marB="0" anchor="b">
                    <a:lnL w="6350" cap="flat" cmpd="sng" algn="ctr">
                      <a:solidFill>
                        <a:srgbClr val="000000"/>
                      </a:solidFill>
                      <a:prstDash val="solid"/>
                      <a:round/>
                      <a:headEnd type="none" w="med" len="med"/>
                      <a:tailEnd type="none" w="med" len="med"/>
                    </a:lnL>
                    <a:lnR>
                      <a:noFill/>
                    </a:lnR>
                    <a:lnT>
                      <a:noFill/>
                    </a:lnT>
                    <a:lnB>
                      <a:noFill/>
                    </a:lnB>
                  </a:tcPr>
                </a:tc>
                <a:tc gridSpan="4">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hMerge="1">
                  <a:txBody>
                    <a:bodyPr/>
                    <a:lstStyle/>
                    <a:p>
                      <a:endParaRPr lang="fr-FR"/>
                    </a:p>
                  </a:txBody>
                  <a:tcPr/>
                </a:tc>
                <a:tc hMerge="1">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hMerge="1">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gridSpan="2">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hMerge="1">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r>
                        <a:rPr lang="fr-FR" sz="900" b="0" i="1" u="none" strike="noStrike">
                          <a:solidFill>
                            <a:srgbClr val="000000"/>
                          </a:solidFill>
                          <a:effectLst/>
                          <a:latin typeface="Bell MT" panose="0203070306050A020303" pitchFamily="18" charset="0"/>
                        </a:rPr>
                        <a:t> </a:t>
                      </a:r>
                    </a:p>
                  </a:txBody>
                  <a:tcPr marL="6927" marR="6927" marT="692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45419543"/>
                  </a:ext>
                </a:extLst>
              </a:tr>
              <a:tr h="128847">
                <a:tc gridSpan="5">
                  <a:txBody>
                    <a:bodyPr/>
                    <a:lstStyle/>
                    <a:p>
                      <a:pPr algn="l" fontAlgn="b"/>
                      <a:r>
                        <a:rPr lang="fr-FR" sz="900" b="1" i="1" u="sng" strike="noStrike">
                          <a:solidFill>
                            <a:srgbClr val="000000"/>
                          </a:solidFill>
                          <a:effectLst/>
                          <a:latin typeface="Bell MT" panose="0203070306050A020303" pitchFamily="18" charset="0"/>
                        </a:rPr>
                        <a:t>CHARGES</a:t>
                      </a:r>
                    </a:p>
                  </a:txBody>
                  <a:tcPr marL="6927" marR="6927" marT="6927"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fr-FR"/>
                    </a:p>
                  </a:txBody>
                  <a:tcPr/>
                </a:tc>
                <a:tc hMerge="1">
                  <a:txBody>
                    <a:bodyPr/>
                    <a:lstStyle/>
                    <a:p>
                      <a:endParaRPr lang="fr-FR"/>
                    </a:p>
                  </a:txBody>
                  <a:tcPr/>
                </a:tc>
                <a:tc hMerge="1">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hMerge="1">
                  <a:txBody>
                    <a:bodyPr/>
                    <a:lstStyle/>
                    <a:p>
                      <a:pPr algn="l" fontAlgn="b"/>
                      <a:endParaRPr lang="fr-FR" sz="900" b="1" i="1" u="sng" strike="noStrike">
                        <a:solidFill>
                          <a:srgbClr val="000000"/>
                        </a:solidFill>
                        <a:effectLst/>
                        <a:latin typeface="Bell MT" panose="0203070306050A020303" pitchFamily="18" charset="0"/>
                      </a:endParaRPr>
                    </a:p>
                  </a:txBody>
                  <a:tcPr marL="6927" marR="6927" marT="6927" marB="0" anchor="b">
                    <a:lnL w="6350" cap="flat" cmpd="sng" algn="ctr">
                      <a:noFill/>
                      <a:prstDash val="solid"/>
                      <a:round/>
                      <a:headEnd type="none" w="med" len="med"/>
                      <a:tailEnd type="none" w="med" len="med"/>
                    </a:lnL>
                    <a:lnR>
                      <a:noFill/>
                    </a:lnR>
                    <a:lnT>
                      <a:noFill/>
                    </a:lnT>
                    <a:lnB>
                      <a:noFill/>
                    </a:lnB>
                  </a:tcPr>
                </a:tc>
                <a:tc gridSpan="2">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hMerge="1">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r>
                        <a:rPr lang="fr-FR" sz="900" b="0" i="1" u="none" strike="noStrike">
                          <a:solidFill>
                            <a:srgbClr val="000000"/>
                          </a:solidFill>
                          <a:effectLst/>
                          <a:latin typeface="Bell MT" panose="0203070306050A020303" pitchFamily="18" charset="0"/>
                        </a:rPr>
                        <a:t> </a:t>
                      </a:r>
                    </a:p>
                  </a:txBody>
                  <a:tcPr marL="6927" marR="6927" marT="692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63139845"/>
                  </a:ext>
                </a:extLst>
              </a:tr>
              <a:tr h="138545">
                <a:tc gridSpan="7">
                  <a:txBody>
                    <a:bodyPr/>
                    <a:lstStyle/>
                    <a:p>
                      <a:pPr algn="l" fontAlgn="b"/>
                      <a:r>
                        <a:rPr lang="fr-FR" sz="900" b="0" i="1" u="sng" strike="noStrike">
                          <a:solidFill>
                            <a:srgbClr val="000000"/>
                          </a:solidFill>
                          <a:effectLst/>
                          <a:latin typeface="Bell MT" panose="0203070306050A020303" pitchFamily="18" charset="0"/>
                        </a:rPr>
                        <a:t>Publicité, publication</a:t>
                      </a:r>
                      <a:r>
                        <a:rPr lang="fr-FR" sz="900" b="0" i="1" u="none" strike="noStrike">
                          <a:solidFill>
                            <a:srgbClr val="000000"/>
                          </a:solidFill>
                          <a:effectLst/>
                          <a:latin typeface="Bell MT" panose="0203070306050A020303" pitchFamily="18" charset="0"/>
                        </a:rPr>
                        <a:t>: abonnement site internet</a:t>
                      </a:r>
                    </a:p>
                  </a:txBody>
                  <a:tcPr marL="6927" marR="6927" marT="6927"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w="6350" cap="flat" cmpd="sng" algn="ctr">
                      <a:noFill/>
                      <a:prstDash val="solid"/>
                      <a:round/>
                      <a:headEnd type="none" w="med" len="med"/>
                      <a:tailEnd type="none" w="med" len="med"/>
                    </a:lnL>
                    <a:lnR>
                      <a:noFill/>
                    </a:lnR>
                    <a:lnT>
                      <a:noFill/>
                    </a:lnT>
                    <a:lnB>
                      <a:noFill/>
                    </a:lnB>
                  </a:tcPr>
                </a:tc>
                <a:tc hMerge="1">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r>
                        <a:rPr lang="fr-FR" sz="900" b="0" i="1" u="none" strike="noStrike">
                          <a:solidFill>
                            <a:srgbClr val="000000"/>
                          </a:solidFill>
                          <a:effectLst/>
                          <a:latin typeface="Bell MT" panose="0203070306050A020303" pitchFamily="18" charset="0"/>
                        </a:rPr>
                        <a:t> </a:t>
                      </a:r>
                    </a:p>
                  </a:txBody>
                  <a:tcPr marL="6927" marR="6927" marT="692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84321938"/>
                  </a:ext>
                </a:extLst>
              </a:tr>
              <a:tr h="250767">
                <a:tc gridSpan="12">
                  <a:txBody>
                    <a:bodyPr/>
                    <a:lstStyle/>
                    <a:p>
                      <a:pPr algn="l" fontAlgn="b"/>
                      <a:r>
                        <a:rPr lang="fr-FR" sz="900" b="0" i="1" u="sng" strike="noStrike">
                          <a:solidFill>
                            <a:srgbClr val="000000"/>
                          </a:solidFill>
                          <a:effectLst/>
                          <a:latin typeface="Bell MT" panose="0203070306050A020303" pitchFamily="18" charset="0"/>
                        </a:rPr>
                        <a:t>Charges exceptionnelles</a:t>
                      </a:r>
                      <a:r>
                        <a:rPr lang="fr-FR" sz="900" b="0" i="1" u="none" strike="noStrike">
                          <a:solidFill>
                            <a:srgbClr val="000000"/>
                          </a:solidFill>
                          <a:effectLst/>
                          <a:latin typeface="Bell MT" panose="0203070306050A020303" pitchFamily="18" charset="0"/>
                        </a:rPr>
                        <a:t> : toutes les dépenses liées à i) la construction de salle de classe, ii) la distribution de fournitures scolaires, iii) la rénovation des salles de classe, iv) la mise en place de la bourse au mérite</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213629501"/>
                  </a:ext>
                </a:extLst>
              </a:tr>
              <a:tr h="139931">
                <a:tc gridSpan="4">
                  <a:txBody>
                    <a:bodyPr/>
                    <a:lstStyle/>
                    <a:p>
                      <a:pPr algn="l" fontAlgn="b"/>
                      <a:r>
                        <a:rPr lang="fr-FR" sz="900" b="1" i="1" u="sng" strike="noStrike">
                          <a:solidFill>
                            <a:srgbClr val="000000"/>
                          </a:solidFill>
                          <a:effectLst/>
                          <a:latin typeface="Bell MT" panose="0203070306050A020303" pitchFamily="18" charset="0"/>
                        </a:rPr>
                        <a:t>PRODUITS</a:t>
                      </a:r>
                    </a:p>
                  </a:txBody>
                  <a:tcPr marL="6927" marR="6927" marT="6927"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fr-FR"/>
                    </a:p>
                  </a:txBody>
                  <a:tcPr/>
                </a:tc>
                <a:tc hMerge="1">
                  <a:txBody>
                    <a:bodyPr/>
                    <a:lstStyle/>
                    <a:p>
                      <a:pPr algn="l" fontAlgn="b"/>
                      <a:endParaRPr lang="fr-FR" sz="900" b="1" i="1" u="sng" strike="noStrike">
                        <a:solidFill>
                          <a:srgbClr val="000000"/>
                        </a:solidFill>
                        <a:effectLst/>
                        <a:latin typeface="Bell MT" panose="0203070306050A020303" pitchFamily="18" charset="0"/>
                      </a:endParaRPr>
                    </a:p>
                  </a:txBody>
                  <a:tcPr marL="6927" marR="6927" marT="6927" marB="0" anchor="b">
                    <a:lnL w="6350" cap="flat" cmpd="sng" algn="ctr">
                      <a:noFill/>
                      <a:prstDash val="solid"/>
                      <a:round/>
                      <a:headEnd type="none" w="med" len="med"/>
                      <a:tailEnd type="none" w="med" len="med"/>
                    </a:lnL>
                    <a:lnR>
                      <a:noFill/>
                    </a:lnR>
                    <a:lnT>
                      <a:noFill/>
                    </a:lnT>
                    <a:lnB>
                      <a:noFill/>
                    </a:lnB>
                  </a:tcPr>
                </a:tc>
                <a:tc hMerge="1">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gridSpan="2">
                  <a:txBody>
                    <a:bodyPr/>
                    <a:lstStyle/>
                    <a:p>
                      <a:endParaRPr lang="fr-FR"/>
                    </a:p>
                  </a:txBody>
                  <a:tcPr marL="6927" marR="6927" marT="6927" marB="0" anchor="b">
                    <a:lnL>
                      <a:noFill/>
                    </a:lnL>
                    <a:lnR>
                      <a:noFill/>
                    </a:lnR>
                    <a:lnT>
                      <a:noFill/>
                    </a:lnT>
                    <a:lnB>
                      <a:noFill/>
                    </a:lnB>
                  </a:tcPr>
                </a:tc>
                <a:tc hMerge="1">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gridSpan="2">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hMerge="1">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r>
                        <a:rPr lang="fr-FR" sz="900" b="0" i="1" u="none" strike="noStrike">
                          <a:solidFill>
                            <a:srgbClr val="000000"/>
                          </a:solidFill>
                          <a:effectLst/>
                          <a:latin typeface="Bell MT" panose="0203070306050A020303" pitchFamily="18" charset="0"/>
                        </a:rPr>
                        <a:t> </a:t>
                      </a:r>
                    </a:p>
                  </a:txBody>
                  <a:tcPr marL="6927" marR="6927" marT="692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46784609"/>
                  </a:ext>
                </a:extLst>
              </a:tr>
              <a:tr h="139931">
                <a:tc gridSpan="6">
                  <a:txBody>
                    <a:bodyPr/>
                    <a:lstStyle/>
                    <a:p>
                      <a:pPr algn="l" fontAlgn="b"/>
                      <a:r>
                        <a:rPr lang="fr-FR" sz="900" b="0" i="1" u="sng" strike="noStrike">
                          <a:solidFill>
                            <a:srgbClr val="000000"/>
                          </a:solidFill>
                          <a:effectLst/>
                          <a:latin typeface="Bell MT" panose="0203070306050A020303" pitchFamily="18" charset="0"/>
                        </a:rPr>
                        <a:t>Produits exceptionnels sur opération de gestion </a:t>
                      </a:r>
                      <a:r>
                        <a:rPr lang="fr-FR" sz="900" b="0" i="1" u="none" strike="noStrike">
                          <a:solidFill>
                            <a:srgbClr val="000000"/>
                          </a:solidFill>
                          <a:effectLst/>
                          <a:latin typeface="Bell MT" panose="0203070306050A020303" pitchFamily="18" charset="0"/>
                        </a:rPr>
                        <a:t>: dons reçus sur l'année. </a:t>
                      </a:r>
                    </a:p>
                  </a:txBody>
                  <a:tcPr marL="6927" marR="6927" marT="6927"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w="6350" cap="flat" cmpd="sng" algn="ctr">
                      <a:noFill/>
                      <a:prstDash val="solid"/>
                      <a:round/>
                      <a:headEnd type="none" w="med" len="med"/>
                      <a:tailEnd type="none" w="med" len="med"/>
                    </a:lnL>
                    <a:lnR>
                      <a:noFill/>
                    </a:lnR>
                    <a:lnT>
                      <a:noFill/>
                    </a:lnT>
                    <a:lnB>
                      <a:noFill/>
                    </a:lnB>
                  </a:tcPr>
                </a:tc>
                <a:tc gridSpan="2">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hMerge="1">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r>
                        <a:rPr lang="fr-FR" sz="900" b="0" i="1" u="none" strike="noStrike">
                          <a:solidFill>
                            <a:srgbClr val="000000"/>
                          </a:solidFill>
                          <a:effectLst/>
                          <a:latin typeface="Bell MT" panose="0203070306050A020303" pitchFamily="18" charset="0"/>
                        </a:rPr>
                        <a:t> </a:t>
                      </a:r>
                    </a:p>
                  </a:txBody>
                  <a:tcPr marL="6927" marR="6927" marT="692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54255044"/>
                  </a:ext>
                </a:extLst>
              </a:tr>
              <a:tr h="139931">
                <a:tc gridSpan="11">
                  <a:txBody>
                    <a:bodyPr/>
                    <a:lstStyle/>
                    <a:p>
                      <a:pPr algn="l" fontAlgn="b"/>
                      <a:r>
                        <a:rPr lang="fr-FR" sz="900" b="0" i="1" u="none" strike="noStrike">
                          <a:solidFill>
                            <a:srgbClr val="000000"/>
                          </a:solidFill>
                          <a:effectLst/>
                          <a:latin typeface="Bell MT" panose="0203070306050A020303" pitchFamily="18" charset="0"/>
                        </a:rPr>
                        <a:t>A la fin de l'exercice 2019-20, le solde de trésorerie est égal à 13 724€ , en hausse de 1 188€ par rapport à l'exercice précédent, correspondant au montant du résultat net </a:t>
                      </a:r>
                    </a:p>
                  </a:txBody>
                  <a:tcPr marL="6927" marR="6927" marT="6927"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fr-FR" sz="900" b="0" i="1" u="none" strike="noStrike">
                          <a:solidFill>
                            <a:srgbClr val="000000"/>
                          </a:solidFill>
                          <a:effectLst/>
                          <a:latin typeface="Bell MT" panose="0203070306050A020303" pitchFamily="18" charset="0"/>
                        </a:rPr>
                        <a:t> </a:t>
                      </a:r>
                    </a:p>
                  </a:txBody>
                  <a:tcPr marL="6927" marR="6927" marT="692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13558079"/>
                  </a:ext>
                </a:extLst>
              </a:tr>
              <a:tr h="139931">
                <a:tc gridSpan="2">
                  <a:txBody>
                    <a:bodyPr/>
                    <a:lstStyle/>
                    <a:p>
                      <a:pPr algn="l" fontAlgn="b"/>
                      <a:r>
                        <a:rPr lang="fr-FR" sz="900" b="0" i="1" u="sng" strike="noStrike">
                          <a:solidFill>
                            <a:srgbClr val="000000"/>
                          </a:solidFill>
                          <a:effectLst/>
                          <a:latin typeface="Bell MT" panose="0203070306050A020303" pitchFamily="18" charset="0"/>
                        </a:rPr>
                        <a:t> </a:t>
                      </a:r>
                    </a:p>
                  </a:txBody>
                  <a:tcPr marL="6927" marR="6927" marT="6927"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gridSpan="3">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hMerge="1">
                  <a:txBody>
                    <a:bodyPr/>
                    <a:lstStyle/>
                    <a:p>
                      <a:endParaRPr lang="fr-FR"/>
                    </a:p>
                  </a:txBody>
                  <a:tcPr/>
                </a:tc>
                <a:tc hMerge="1">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gridSpan="2">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hMerge="1">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r>
                        <a:rPr lang="fr-FR" sz="900" b="0" i="1" u="none" strike="noStrike">
                          <a:solidFill>
                            <a:srgbClr val="000000"/>
                          </a:solidFill>
                          <a:effectLst/>
                          <a:latin typeface="Bell MT" panose="0203070306050A020303" pitchFamily="18" charset="0"/>
                        </a:rPr>
                        <a:t> </a:t>
                      </a:r>
                    </a:p>
                  </a:txBody>
                  <a:tcPr marL="6927" marR="6927" marT="692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53844647"/>
                  </a:ext>
                </a:extLst>
              </a:tr>
              <a:tr h="139931">
                <a:tc gridSpan="2">
                  <a:txBody>
                    <a:bodyPr/>
                    <a:lstStyle/>
                    <a:p>
                      <a:pPr algn="l" fontAlgn="b"/>
                      <a:r>
                        <a:rPr lang="fr-FR" sz="900" b="1" i="1" u="sng" strike="noStrike">
                          <a:solidFill>
                            <a:srgbClr val="000000"/>
                          </a:solidFill>
                          <a:effectLst/>
                          <a:latin typeface="Bell MT" panose="0203070306050A020303" pitchFamily="18" charset="0"/>
                        </a:rPr>
                        <a:t>NOTE:</a:t>
                      </a:r>
                    </a:p>
                  </a:txBody>
                  <a:tcPr marL="6927" marR="6927" marT="6927"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gridSpan="3">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hMerge="1">
                  <a:txBody>
                    <a:bodyPr/>
                    <a:lstStyle/>
                    <a:p>
                      <a:endParaRPr lang="fr-FR"/>
                    </a:p>
                  </a:txBody>
                  <a:tcPr/>
                </a:tc>
                <a:tc hMerge="1">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gridSpan="2">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hMerge="1">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endParaRPr lang="fr-FR" sz="900" b="0" i="1" u="none" strike="noStrike">
                        <a:solidFill>
                          <a:srgbClr val="000000"/>
                        </a:solidFill>
                        <a:effectLst/>
                        <a:latin typeface="Bell MT" panose="0203070306050A020303" pitchFamily="18" charset="0"/>
                      </a:endParaRPr>
                    </a:p>
                  </a:txBody>
                  <a:tcPr marL="6927" marR="6927" marT="6927" marB="0" anchor="b">
                    <a:lnL>
                      <a:noFill/>
                    </a:lnL>
                    <a:lnR>
                      <a:noFill/>
                    </a:lnR>
                    <a:lnT>
                      <a:noFill/>
                    </a:lnT>
                    <a:lnB>
                      <a:noFill/>
                    </a:lnB>
                  </a:tcPr>
                </a:tc>
                <a:tc>
                  <a:txBody>
                    <a:bodyPr/>
                    <a:lstStyle/>
                    <a:p>
                      <a:pPr algn="l" fontAlgn="b"/>
                      <a:r>
                        <a:rPr lang="fr-FR" sz="900" b="0" i="1" u="none" strike="noStrike">
                          <a:solidFill>
                            <a:srgbClr val="000000"/>
                          </a:solidFill>
                          <a:effectLst/>
                          <a:latin typeface="Bell MT" panose="0203070306050A020303" pitchFamily="18" charset="0"/>
                        </a:rPr>
                        <a:t> </a:t>
                      </a:r>
                    </a:p>
                  </a:txBody>
                  <a:tcPr marL="6927" marR="6927" marT="692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32896443"/>
                  </a:ext>
                </a:extLst>
              </a:tr>
              <a:tr h="128847">
                <a:tc gridSpan="12">
                  <a:txBody>
                    <a:bodyPr/>
                    <a:lstStyle/>
                    <a:p>
                      <a:pPr algn="just" fontAlgn="ctr"/>
                      <a:r>
                        <a:rPr lang="fr-FR" sz="900" b="0" i="1" u="none" strike="noStrike">
                          <a:solidFill>
                            <a:srgbClr val="000000"/>
                          </a:solidFill>
                          <a:effectLst/>
                          <a:latin typeface="Bell MT" panose="0203070306050A020303" pitchFamily="18" charset="0"/>
                        </a:rPr>
                        <a:t> </a:t>
                      </a: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824417499"/>
                  </a:ext>
                </a:extLst>
              </a:tr>
              <a:tr h="128847">
                <a:tc gridSpan="12">
                  <a:txBody>
                    <a:bodyPr/>
                    <a:lstStyle/>
                    <a:p>
                      <a:pPr algn="l" fontAlgn="auto"/>
                      <a:r>
                        <a:rPr lang="fr-FR" sz="900" b="0" i="1" u="none" strike="noStrike">
                          <a:solidFill>
                            <a:srgbClr val="000000"/>
                          </a:solidFill>
                          <a:effectLst/>
                          <a:latin typeface="Bell MT" panose="0203070306050A020303" pitchFamily="18" charset="0"/>
                        </a:rPr>
                        <a:t>Anjara Biriky Association n'établit pas de bilan car elle ne possède aucune "immobilisation corporelle et incorporelle". </a:t>
                      </a:r>
                    </a:p>
                  </a:txBody>
                  <a:tcPr marL="6927" marR="6927"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45314294"/>
                  </a:ext>
                </a:extLst>
              </a:tr>
              <a:tr h="138545">
                <a:tc>
                  <a:txBody>
                    <a:bodyPr/>
                    <a:lstStyle/>
                    <a:p>
                      <a:pPr algn="r" fontAlgn="auto"/>
                      <a:r>
                        <a:rPr lang="fr-FR" sz="900" b="0" i="1" u="none" strike="noStrike">
                          <a:solidFill>
                            <a:srgbClr val="000000"/>
                          </a:solidFill>
                          <a:effectLst/>
                          <a:latin typeface="Bell MT" panose="0203070306050A020303" pitchFamily="18" charset="0"/>
                        </a:rPr>
                        <a:t>9,6%</a:t>
                      </a:r>
                    </a:p>
                  </a:txBody>
                  <a:tcPr marL="6927" marR="6927" marT="6927" marB="0" anchor="ctr">
                    <a:lnL w="6350" cap="flat" cmpd="sng" algn="ctr">
                      <a:solidFill>
                        <a:srgbClr val="000000"/>
                      </a:solidFill>
                      <a:prstDash val="solid"/>
                      <a:round/>
                      <a:headEnd type="none" w="med" len="med"/>
                      <a:tailEnd type="none" w="med" len="med"/>
                    </a:lnL>
                    <a:lnR>
                      <a:noFill/>
                    </a:lnR>
                    <a:lnT>
                      <a:noFill/>
                    </a:lnT>
                    <a:lnB>
                      <a:noFill/>
                    </a:lnB>
                  </a:tcPr>
                </a:tc>
                <a:tc gridSpan="11">
                  <a:txBody>
                    <a:bodyPr/>
                    <a:lstStyle/>
                    <a:p>
                      <a:pPr algn="l" fontAlgn="auto"/>
                      <a:r>
                        <a:rPr lang="fr-FR" sz="900" b="0" i="1" u="none" strike="noStrike">
                          <a:solidFill>
                            <a:srgbClr val="000000"/>
                          </a:solidFill>
                          <a:effectLst/>
                          <a:latin typeface="Bell MT" panose="0203070306050A020303" pitchFamily="18" charset="0"/>
                        </a:rPr>
                        <a:t>% c'est la part des frais de fonctionnement dans les dépenses totales sur cet exercice comptable.</a:t>
                      </a:r>
                    </a:p>
                  </a:txBody>
                  <a:tcPr marL="6927" marR="6927" marT="6927"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96026861"/>
                  </a:ext>
                </a:extLst>
              </a:tr>
              <a:tr h="139931">
                <a:tc gridSpan="12">
                  <a:txBody>
                    <a:bodyPr/>
                    <a:lstStyle/>
                    <a:p>
                      <a:pPr algn="ctr" fontAlgn="b"/>
                      <a:r>
                        <a:rPr lang="fr-FR" sz="900" b="1" i="0" u="none" strike="noStrike">
                          <a:solidFill>
                            <a:srgbClr val="00B050"/>
                          </a:solidFill>
                          <a:effectLst/>
                          <a:latin typeface="Bell MT" panose="0203070306050A020303" pitchFamily="18" charset="0"/>
                        </a:rPr>
                        <a:t>Compte approuvé lors de l'AG du 01/08/2020 </a:t>
                      </a:r>
                      <a:r>
                        <a:rPr lang="fr-FR" sz="900" b="0" i="1" u="none" strike="noStrike">
                          <a:solidFill>
                            <a:srgbClr val="808080"/>
                          </a:solidFill>
                          <a:effectLst/>
                          <a:latin typeface="Bell MT" panose="0203070306050A020303" pitchFamily="18" charset="0"/>
                        </a:rPr>
                        <a:t>(plus de mouvements de compte entre la date de l'AG et le 1er Octobre 2019)</a:t>
                      </a:r>
                      <a:endParaRPr lang="fr-FR" sz="900" b="1" i="0" u="none" strike="noStrike">
                        <a:solidFill>
                          <a:srgbClr val="00B050"/>
                        </a:solidFill>
                        <a:effectLst/>
                        <a:latin typeface="Bell MT" panose="0203070306050A020303" pitchFamily="18" charset="0"/>
                      </a:endParaRP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750268604"/>
                  </a:ext>
                </a:extLst>
              </a:tr>
            </a:tbl>
          </a:graphicData>
        </a:graphic>
      </p:graphicFrame>
    </p:spTree>
    <p:extLst>
      <p:ext uri="{BB962C8B-B14F-4D97-AF65-F5344CB8AC3E}">
        <p14:creationId xmlns:p14="http://schemas.microsoft.com/office/powerpoint/2010/main" val="2054375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DDA68E-54D7-4955-8499-0DF4030C09E0}" type="slidenum">
              <a:rPr lang="fr-FR" smtClean="0"/>
              <a:pPr/>
              <a:t>17</a:t>
            </a:fld>
            <a:endParaRPr lang="fr-FR"/>
          </a:p>
        </p:txBody>
      </p:sp>
      <p:sp>
        <p:nvSpPr>
          <p:cNvPr id="5" name="ZoneTexte 4"/>
          <p:cNvSpPr txBox="1"/>
          <p:nvPr/>
        </p:nvSpPr>
        <p:spPr>
          <a:xfrm>
            <a:off x="1043607" y="2492896"/>
            <a:ext cx="7200801" cy="1246495"/>
          </a:xfrm>
          <a:prstGeom prst="rect">
            <a:avLst/>
          </a:prstGeom>
          <a:noFill/>
        </p:spPr>
        <p:txBody>
          <a:bodyPr wrap="square" rtlCol="0">
            <a:spAutoFit/>
          </a:bodyPr>
          <a:lstStyle/>
          <a:p>
            <a:pPr algn="ctr"/>
            <a:r>
              <a:rPr lang="en-US" sz="2500" b="1" dirty="0">
                <a:solidFill>
                  <a:srgbClr val="76B531"/>
                </a:solidFill>
                <a:latin typeface="Bell MT" panose="02020503060305020303" pitchFamily="18" charset="0"/>
              </a:rPr>
              <a:t>PROJETS 2020-2021</a:t>
            </a:r>
          </a:p>
          <a:p>
            <a:pPr algn="ctr"/>
            <a:endParaRPr lang="en-US" sz="2500" b="1" i="1" dirty="0">
              <a:solidFill>
                <a:srgbClr val="76B531"/>
              </a:solidFill>
              <a:latin typeface="Bell MT" panose="02020503060305020303" pitchFamily="18" charset="0"/>
            </a:endParaRPr>
          </a:p>
          <a:p>
            <a:pPr algn="ctr"/>
            <a:r>
              <a:rPr lang="en-US" sz="2500" i="1" dirty="0">
                <a:solidFill>
                  <a:srgbClr val="0070C0"/>
                </a:solidFill>
                <a:latin typeface="Bell MT" panose="02020503060305020303" pitchFamily="18" charset="0"/>
              </a:rPr>
              <a:t>2020-2021 PROJECTS</a:t>
            </a:r>
          </a:p>
        </p:txBody>
      </p:sp>
      <p:pic>
        <p:nvPicPr>
          <p:cNvPr id="17" name="Image 16">
            <a:extLst>
              <a:ext uri="{FF2B5EF4-FFF2-40B4-BE49-F238E27FC236}">
                <a16:creationId xmlns:a16="http://schemas.microsoft.com/office/drawing/2014/main" id="{5839B47E-06F6-4FD8-90B2-24C83F99860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3882" y="4848567"/>
            <a:ext cx="1216235" cy="1156592"/>
          </a:xfrm>
          <a:prstGeom prst="rect">
            <a:avLst/>
          </a:prstGeom>
          <a:noFill/>
          <a:ln>
            <a:noFill/>
          </a:ln>
        </p:spPr>
      </p:pic>
      <p:sp>
        <p:nvSpPr>
          <p:cNvPr id="10" name="ZoneTexte 9">
            <a:extLst>
              <a:ext uri="{FF2B5EF4-FFF2-40B4-BE49-F238E27FC236}">
                <a16:creationId xmlns:a16="http://schemas.microsoft.com/office/drawing/2014/main" id="{C2128410-B5D3-479C-A756-DC750EDD71D6}"/>
              </a:ext>
            </a:extLst>
          </p:cNvPr>
          <p:cNvSpPr txBox="1"/>
          <p:nvPr/>
        </p:nvSpPr>
        <p:spPr>
          <a:xfrm>
            <a:off x="6012160" y="66690"/>
            <a:ext cx="3047629" cy="553998"/>
          </a:xfrm>
          <a:prstGeom prst="rect">
            <a:avLst/>
          </a:prstGeom>
          <a:noFill/>
        </p:spPr>
        <p:txBody>
          <a:bodyPr wrap="none" rtlCol="0">
            <a:spAutoFit/>
          </a:bodyPr>
          <a:lstStyle/>
          <a:p>
            <a:r>
              <a:rPr lang="fr-FR" sz="3000" b="1" dirty="0">
                <a:solidFill>
                  <a:srgbClr val="0070C0"/>
                </a:solidFill>
                <a:latin typeface="Californian FB" pitchFamily="18" charset="0"/>
              </a:rPr>
              <a:t>ANJARA</a:t>
            </a:r>
            <a:r>
              <a:rPr lang="fr-FR" sz="3000" b="1" dirty="0">
                <a:solidFill>
                  <a:schemeClr val="accent3"/>
                </a:solidFill>
                <a:latin typeface="Bell MT" pitchFamily="18" charset="0"/>
              </a:rPr>
              <a:t>BIRIKY</a:t>
            </a:r>
          </a:p>
        </p:txBody>
      </p:sp>
      <p:cxnSp>
        <p:nvCxnSpPr>
          <p:cNvPr id="15" name="Connecteur droit 14">
            <a:extLst>
              <a:ext uri="{FF2B5EF4-FFF2-40B4-BE49-F238E27FC236}">
                <a16:creationId xmlns:a16="http://schemas.microsoft.com/office/drawing/2014/main" id="{4A7DAB34-5FA4-4499-81F9-7CF5DAF84E9D}"/>
              </a:ext>
            </a:extLst>
          </p:cNvPr>
          <p:cNvCxnSpPr/>
          <p:nvPr/>
        </p:nvCxnSpPr>
        <p:spPr>
          <a:xfrm>
            <a:off x="0" y="692696"/>
            <a:ext cx="9144000" cy="0"/>
          </a:xfrm>
          <a:prstGeom prst="line">
            <a:avLst/>
          </a:prstGeom>
          <a:ln w="127000">
            <a:gradFill flip="none" rotWithShape="1">
              <a:gsLst>
                <a:gs pos="100000">
                  <a:srgbClr val="0070C0"/>
                </a:gs>
                <a:gs pos="0">
                  <a:schemeClr val="accent3"/>
                </a:gs>
                <a:gs pos="100000">
                  <a:schemeClr val="tx1"/>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099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DDA68E-54D7-4955-8499-0DF4030C09E0}" type="slidenum">
              <a:rPr lang="fr-FR" smtClean="0"/>
              <a:pPr/>
              <a:t>18</a:t>
            </a:fld>
            <a:endParaRPr lang="fr-FR"/>
          </a:p>
        </p:txBody>
      </p:sp>
      <p:sp>
        <p:nvSpPr>
          <p:cNvPr id="10" name="Rectangle 9"/>
          <p:cNvSpPr/>
          <p:nvPr/>
        </p:nvSpPr>
        <p:spPr>
          <a:xfrm>
            <a:off x="0" y="6488668"/>
            <a:ext cx="9144000" cy="292388"/>
          </a:xfrm>
          <a:prstGeom prst="rect">
            <a:avLst/>
          </a:prstGeom>
        </p:spPr>
        <p:txBody>
          <a:bodyPr wrap="square">
            <a:spAutoFit/>
          </a:bodyPr>
          <a:lstStyle/>
          <a:p>
            <a:pPr algn="ctr">
              <a:buNone/>
            </a:pPr>
            <a:r>
              <a:rPr lang="fr-FR" sz="1300">
                <a:solidFill>
                  <a:schemeClr val="bg1"/>
                </a:solidFill>
                <a:latin typeface="Bell MT" pitchFamily="18" charset="0"/>
              </a:rPr>
              <a:t>Octobre 2019</a:t>
            </a:r>
            <a:endParaRPr lang="fr-FR" sz="1300" dirty="0">
              <a:solidFill>
                <a:schemeClr val="bg1"/>
              </a:solidFill>
              <a:latin typeface="Bell MT" pitchFamily="18" charset="0"/>
            </a:endParaRPr>
          </a:p>
        </p:txBody>
      </p:sp>
      <p:sp>
        <p:nvSpPr>
          <p:cNvPr id="13" name="Titre 1"/>
          <p:cNvSpPr txBox="1">
            <a:spLocks/>
          </p:cNvSpPr>
          <p:nvPr/>
        </p:nvSpPr>
        <p:spPr>
          <a:xfrm>
            <a:off x="457200" y="773832"/>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a:solidFill>
                  <a:srgbClr val="92D050"/>
                </a:solidFill>
                <a:latin typeface="Bell MT" pitchFamily="18" charset="0"/>
              </a:rPr>
              <a:t>Les projets de 2020-2021 : </a:t>
            </a:r>
          </a:p>
          <a:p>
            <a:r>
              <a:rPr lang="fr-FR" sz="2000" i="1" dirty="0">
                <a:solidFill>
                  <a:srgbClr val="0070C0"/>
                </a:solidFill>
                <a:latin typeface="Bell MT" pitchFamily="18" charset="0"/>
              </a:rPr>
              <a:t>2019-2020 </a:t>
            </a:r>
            <a:r>
              <a:rPr lang="fr-FR" sz="2000" i="1" dirty="0" err="1">
                <a:solidFill>
                  <a:srgbClr val="0070C0"/>
                </a:solidFill>
                <a:latin typeface="Bell MT" pitchFamily="18" charset="0"/>
              </a:rPr>
              <a:t>projects</a:t>
            </a:r>
            <a:r>
              <a:rPr lang="fr-FR" sz="2000" i="1" dirty="0">
                <a:solidFill>
                  <a:srgbClr val="0070C0"/>
                </a:solidFill>
                <a:latin typeface="Bell MT" pitchFamily="18" charset="0"/>
              </a:rPr>
              <a:t> </a:t>
            </a:r>
            <a:endParaRPr lang="fr-FR" sz="2000" i="1" u="sng" dirty="0">
              <a:solidFill>
                <a:srgbClr val="0070C0"/>
              </a:solidFill>
              <a:latin typeface="Bell MT"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697" y="2111096"/>
            <a:ext cx="453328" cy="450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ZoneTexte 16">
            <a:extLst>
              <a:ext uri="{FF2B5EF4-FFF2-40B4-BE49-F238E27FC236}">
                <a16:creationId xmlns:a16="http://schemas.microsoft.com/office/drawing/2014/main" id="{8C4CEFE0-3D70-43FC-AF8F-E69CEE0B4E00}"/>
              </a:ext>
            </a:extLst>
          </p:cNvPr>
          <p:cNvSpPr txBox="1"/>
          <p:nvPr/>
        </p:nvSpPr>
        <p:spPr>
          <a:xfrm>
            <a:off x="6012160" y="66690"/>
            <a:ext cx="3047629" cy="553998"/>
          </a:xfrm>
          <a:prstGeom prst="rect">
            <a:avLst/>
          </a:prstGeom>
          <a:noFill/>
        </p:spPr>
        <p:txBody>
          <a:bodyPr wrap="none" rtlCol="0">
            <a:spAutoFit/>
          </a:bodyPr>
          <a:lstStyle/>
          <a:p>
            <a:r>
              <a:rPr lang="fr-FR" sz="3000" b="1" dirty="0">
                <a:solidFill>
                  <a:srgbClr val="0070C0"/>
                </a:solidFill>
                <a:latin typeface="Californian FB" pitchFamily="18" charset="0"/>
              </a:rPr>
              <a:t>ANJARA</a:t>
            </a:r>
            <a:r>
              <a:rPr lang="fr-FR" sz="3000" b="1" dirty="0">
                <a:solidFill>
                  <a:schemeClr val="accent3"/>
                </a:solidFill>
                <a:latin typeface="Bell MT" pitchFamily="18" charset="0"/>
              </a:rPr>
              <a:t>BIRIKY</a:t>
            </a:r>
          </a:p>
        </p:txBody>
      </p:sp>
      <p:cxnSp>
        <p:nvCxnSpPr>
          <p:cNvPr id="18" name="Connecteur droit 17">
            <a:extLst>
              <a:ext uri="{FF2B5EF4-FFF2-40B4-BE49-F238E27FC236}">
                <a16:creationId xmlns:a16="http://schemas.microsoft.com/office/drawing/2014/main" id="{287A1A29-415E-4A4F-8B07-742737C8F782}"/>
              </a:ext>
            </a:extLst>
          </p:cNvPr>
          <p:cNvCxnSpPr/>
          <p:nvPr/>
        </p:nvCxnSpPr>
        <p:spPr>
          <a:xfrm>
            <a:off x="0" y="692696"/>
            <a:ext cx="9144000" cy="0"/>
          </a:xfrm>
          <a:prstGeom prst="line">
            <a:avLst/>
          </a:prstGeom>
          <a:ln w="127000">
            <a:gradFill flip="none" rotWithShape="1">
              <a:gsLst>
                <a:gs pos="100000">
                  <a:srgbClr val="0070C0"/>
                </a:gs>
                <a:gs pos="0">
                  <a:schemeClr val="accent3"/>
                </a:gs>
                <a:gs pos="100000">
                  <a:schemeClr val="tx1"/>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900" y="5334068"/>
            <a:ext cx="424510" cy="435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a:extLst>
              <a:ext uri="{FF2B5EF4-FFF2-40B4-BE49-F238E27FC236}">
                <a16:creationId xmlns:a16="http://schemas.microsoft.com/office/drawing/2014/main" id="{1EFFDE90-90C2-4933-B6BF-54DF165888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822" y="4497159"/>
            <a:ext cx="483521" cy="450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a:extLst>
              <a:ext uri="{FF2B5EF4-FFF2-40B4-BE49-F238E27FC236}">
                <a16:creationId xmlns:a16="http://schemas.microsoft.com/office/drawing/2014/main" id="{64CED612-1C98-4E5F-B8EC-C18A318483B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0697" y="2943229"/>
            <a:ext cx="518581" cy="514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8822" y="3806085"/>
            <a:ext cx="462666" cy="370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536158" y="4013480"/>
            <a:ext cx="5024132" cy="246221"/>
          </a:xfrm>
          <a:prstGeom prst="rect">
            <a:avLst/>
          </a:prstGeom>
          <a:noFill/>
        </p:spPr>
        <p:txBody>
          <a:bodyPr wrap="none" lIns="91440" tIns="45720" rIns="91440" bIns="45720">
            <a:spAutoFit/>
          </a:bodyPr>
          <a:lstStyle/>
          <a:p>
            <a:pPr algn="ctr"/>
            <a:r>
              <a:rPr lang="fr-FR" sz="1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To </a:t>
            </a:r>
            <a:r>
              <a:rPr lang="fr-FR" sz="10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be</a:t>
            </a:r>
            <a:r>
              <a:rPr lang="fr-FR" sz="1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fr-FR" sz="10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done</a:t>
            </a:r>
            <a:r>
              <a:rPr lang="fr-FR" sz="1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as </a:t>
            </a:r>
            <a:r>
              <a:rPr lang="fr-FR" sz="10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soon</a:t>
            </a:r>
            <a:r>
              <a:rPr lang="fr-FR" sz="1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as </a:t>
            </a:r>
            <a:r>
              <a:rPr lang="fr-FR" sz="10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there</a:t>
            </a:r>
            <a:r>
              <a:rPr lang="fr-FR" sz="1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fr-FR" sz="1000" b="0" cap="none" spc="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is</a:t>
            </a:r>
            <a:r>
              <a:rPr lang="fr-FR" sz="10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 </a:t>
            </a:r>
            <a:r>
              <a:rPr lang="fr-FR" sz="10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visibility</a:t>
            </a:r>
            <a:r>
              <a:rPr lang="fr-FR" sz="1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fr-FR" sz="10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regarding</a:t>
            </a:r>
            <a:r>
              <a:rPr lang="fr-FR" sz="1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the </a:t>
            </a:r>
            <a:r>
              <a:rPr lang="fr-FR" sz="10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pandemic</a:t>
            </a:r>
            <a:r>
              <a:rPr lang="fr-FR" sz="1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situation in Madagascar</a:t>
            </a:r>
          </a:p>
        </p:txBody>
      </p:sp>
      <p:sp>
        <p:nvSpPr>
          <p:cNvPr id="23" name="Rectangle 22"/>
          <p:cNvSpPr/>
          <p:nvPr/>
        </p:nvSpPr>
        <p:spPr>
          <a:xfrm>
            <a:off x="2459026" y="2662804"/>
            <a:ext cx="5101264" cy="400110"/>
          </a:xfrm>
          <a:prstGeom prst="rect">
            <a:avLst/>
          </a:prstGeom>
          <a:noFill/>
        </p:spPr>
        <p:txBody>
          <a:bodyPr wrap="square" lIns="91440" tIns="45720" rIns="91440" bIns="45720">
            <a:spAutoFit/>
          </a:bodyPr>
          <a:lstStyle/>
          <a:p>
            <a:pPr algn="just"/>
            <a:r>
              <a:rPr lang="fr-FR" sz="1000" b="0" cap="none" spc="0" dirty="0">
                <a:ln w="0"/>
                <a:solidFill>
                  <a:schemeClr val="accent3"/>
                </a:solidFill>
                <a:effectLst>
                  <a:reflection blurRad="6350" stA="53000" endA="300" endPos="35500" dir="5400000" sy="-90000" algn="bl" rotWithShape="0"/>
                </a:effectLst>
              </a:rPr>
              <a:t>Un réunion d’information et de validation des projets par les membres aura lieu dès que la situation sera plus stable à Madagascar et que les </a:t>
            </a:r>
            <a:r>
              <a:rPr lang="fr-FR" sz="1000" dirty="0">
                <a:ln w="0"/>
                <a:solidFill>
                  <a:schemeClr val="accent3"/>
                </a:solidFill>
                <a:effectLst>
                  <a:reflection blurRad="6350" stA="53000" endA="300" endPos="35500" dir="5400000" sy="-90000" algn="bl" rotWithShape="0"/>
                </a:effectLst>
              </a:rPr>
              <a:t>missions pourront reprendre sur place.</a:t>
            </a:r>
            <a:endParaRPr lang="fr-FR" sz="1000" b="0" cap="none" spc="0" dirty="0">
              <a:ln w="0"/>
              <a:solidFill>
                <a:schemeClr val="accent3"/>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3220219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488668"/>
            <a:ext cx="9144000" cy="292388"/>
          </a:xfrm>
          <a:prstGeom prst="rect">
            <a:avLst/>
          </a:prstGeom>
        </p:spPr>
        <p:txBody>
          <a:bodyPr wrap="square">
            <a:spAutoFit/>
          </a:bodyPr>
          <a:lstStyle/>
          <a:p>
            <a:pPr algn="ctr">
              <a:buNone/>
            </a:pPr>
            <a:r>
              <a:rPr lang="fr-FR" sz="1300">
                <a:solidFill>
                  <a:schemeClr val="bg1"/>
                </a:solidFill>
                <a:latin typeface="Bell MT" pitchFamily="18" charset="0"/>
              </a:rPr>
              <a:t>- Octobre 2019 </a:t>
            </a:r>
            <a:r>
              <a:rPr lang="fr-FR" sz="1300" dirty="0">
                <a:solidFill>
                  <a:schemeClr val="bg1"/>
                </a:solidFill>
                <a:latin typeface="Bell MT" pitchFamily="18" charset="0"/>
              </a:rPr>
              <a:t>-</a:t>
            </a:r>
          </a:p>
        </p:txBody>
      </p:sp>
      <p:sp>
        <p:nvSpPr>
          <p:cNvPr id="10" name="Titre 1"/>
          <p:cNvSpPr txBox="1">
            <a:spLocks/>
          </p:cNvSpPr>
          <p:nvPr/>
        </p:nvSpPr>
        <p:spPr>
          <a:xfrm>
            <a:off x="457200" y="650847"/>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92D050"/>
                </a:solidFill>
                <a:uLnTx/>
                <a:uFillTx/>
                <a:latin typeface="Bell MT" pitchFamily="18" charset="0"/>
                <a:ea typeface="+mj-ea"/>
                <a:cs typeface="+mj-cs"/>
              </a:rPr>
              <a:t>MERCI !</a:t>
            </a:r>
            <a:r>
              <a:rPr kumimoji="0" lang="fr-FR" sz="2000" i="0" u="none" strike="noStrike" kern="1200" cap="none" spc="0" normalizeH="0" baseline="0" noProof="0" dirty="0">
                <a:ln>
                  <a:noFill/>
                </a:ln>
                <a:solidFill>
                  <a:srgbClr val="92D050"/>
                </a:solidFill>
                <a:uLnTx/>
                <a:uFillTx/>
                <a:latin typeface="Bell MT" pitchFamily="18" charset="0"/>
                <a:ea typeface="+mj-ea"/>
                <a:cs typeface="+mj-cs"/>
              </a:rPr>
              <a:t> </a:t>
            </a:r>
            <a:r>
              <a:rPr kumimoji="0" lang="fr-FR" sz="2000" i="1" u="none" strike="noStrike" kern="1200" cap="none" spc="0" normalizeH="0" baseline="0" noProof="0" dirty="0">
                <a:ln>
                  <a:noFill/>
                </a:ln>
                <a:solidFill>
                  <a:srgbClr val="0070C0"/>
                </a:solidFill>
                <a:uLnTx/>
                <a:uFillTx/>
                <a:latin typeface="Bell MT" pitchFamily="18" charset="0"/>
                <a:ea typeface="+mj-ea"/>
                <a:cs typeface="+mj-cs"/>
              </a:rPr>
              <a:t>THANKS</a:t>
            </a:r>
            <a:r>
              <a:rPr kumimoji="0" lang="fr-FR" sz="2000" i="1" u="none" strike="noStrike" kern="1200" cap="none" spc="0" normalizeH="0" noProof="0" dirty="0">
                <a:ln>
                  <a:noFill/>
                </a:ln>
                <a:solidFill>
                  <a:srgbClr val="0070C0"/>
                </a:solidFill>
                <a:uLnTx/>
                <a:uFillTx/>
                <a:latin typeface="Bell MT" pitchFamily="18" charset="0"/>
                <a:ea typeface="+mj-ea"/>
                <a:cs typeface="+mj-cs"/>
              </a:rPr>
              <a:t> !</a:t>
            </a:r>
            <a:endParaRPr kumimoji="0" lang="fr-FR" sz="2000" i="1" u="none" strike="noStrike" kern="1200" cap="none" spc="0" normalizeH="0" baseline="0" noProof="0" dirty="0">
              <a:ln>
                <a:noFill/>
              </a:ln>
              <a:solidFill>
                <a:srgbClr val="0070C0"/>
              </a:solidFill>
              <a:uLnTx/>
              <a:uFillTx/>
              <a:latin typeface="+mj-lt"/>
              <a:ea typeface="+mj-ea"/>
              <a:cs typeface="+mj-cs"/>
            </a:endParaRPr>
          </a:p>
        </p:txBody>
      </p:sp>
      <p:sp>
        <p:nvSpPr>
          <p:cNvPr id="15" name="Espace réservé du numéro de diapositive 14"/>
          <p:cNvSpPr>
            <a:spLocks noGrp="1"/>
          </p:cNvSpPr>
          <p:nvPr>
            <p:ph type="sldNum" sz="quarter" idx="12"/>
          </p:nvPr>
        </p:nvSpPr>
        <p:spPr/>
        <p:txBody>
          <a:bodyPr/>
          <a:lstStyle/>
          <a:p>
            <a:fld id="{CFDDA68E-54D7-4955-8499-0DF4030C09E0}" type="slidenum">
              <a:rPr lang="fr-FR" smtClean="0"/>
              <a:pPr/>
              <a:t>19</a:t>
            </a:fld>
            <a:endParaRPr lang="fr-FR"/>
          </a:p>
        </p:txBody>
      </p:sp>
      <p:pic>
        <p:nvPicPr>
          <p:cNvPr id="21" name="Image 20"/>
          <p:cNvPicPr/>
          <p:nvPr/>
        </p:nvPicPr>
        <p:blipFill>
          <a:blip r:embed="rId2">
            <a:extLst>
              <a:ext uri="{28A0092B-C50C-407E-A947-70E740481C1C}">
                <a14:useLocalDpi xmlns:a14="http://schemas.microsoft.com/office/drawing/2010/main" val="0"/>
              </a:ext>
            </a:extLst>
          </a:blip>
          <a:srcRect/>
          <a:stretch>
            <a:fillRect/>
          </a:stretch>
        </p:blipFill>
        <p:spPr bwMode="auto">
          <a:xfrm>
            <a:off x="3795712" y="4869159"/>
            <a:ext cx="1552575" cy="1600835"/>
          </a:xfrm>
          <a:prstGeom prst="rect">
            <a:avLst/>
          </a:prstGeom>
          <a:noFill/>
          <a:ln>
            <a:noFill/>
          </a:ln>
        </p:spPr>
      </p:pic>
      <p:sp>
        <p:nvSpPr>
          <p:cNvPr id="14" name="ZoneTexte 13">
            <a:extLst>
              <a:ext uri="{FF2B5EF4-FFF2-40B4-BE49-F238E27FC236}">
                <a16:creationId xmlns:a16="http://schemas.microsoft.com/office/drawing/2014/main" id="{AE6316CB-FE9C-450B-83C1-44A3DE9EA60A}"/>
              </a:ext>
            </a:extLst>
          </p:cNvPr>
          <p:cNvSpPr txBox="1"/>
          <p:nvPr/>
        </p:nvSpPr>
        <p:spPr>
          <a:xfrm>
            <a:off x="6012160" y="66690"/>
            <a:ext cx="3047629" cy="553998"/>
          </a:xfrm>
          <a:prstGeom prst="rect">
            <a:avLst/>
          </a:prstGeom>
          <a:noFill/>
        </p:spPr>
        <p:txBody>
          <a:bodyPr wrap="none" rtlCol="0">
            <a:spAutoFit/>
          </a:bodyPr>
          <a:lstStyle/>
          <a:p>
            <a:r>
              <a:rPr lang="fr-FR" sz="3000" b="1" dirty="0">
                <a:solidFill>
                  <a:srgbClr val="0070C0"/>
                </a:solidFill>
                <a:latin typeface="Californian FB" pitchFamily="18" charset="0"/>
              </a:rPr>
              <a:t>ANJARA</a:t>
            </a:r>
            <a:r>
              <a:rPr lang="fr-FR" sz="3000" b="1" dirty="0">
                <a:solidFill>
                  <a:schemeClr val="accent3"/>
                </a:solidFill>
                <a:latin typeface="Bell MT" pitchFamily="18" charset="0"/>
              </a:rPr>
              <a:t>BIRIKY</a:t>
            </a:r>
          </a:p>
        </p:txBody>
      </p:sp>
      <p:cxnSp>
        <p:nvCxnSpPr>
          <p:cNvPr id="16" name="Connecteur droit 15">
            <a:extLst>
              <a:ext uri="{FF2B5EF4-FFF2-40B4-BE49-F238E27FC236}">
                <a16:creationId xmlns:a16="http://schemas.microsoft.com/office/drawing/2014/main" id="{80FE7644-18E4-4B52-A15E-C026439791D0}"/>
              </a:ext>
            </a:extLst>
          </p:cNvPr>
          <p:cNvCxnSpPr/>
          <p:nvPr/>
        </p:nvCxnSpPr>
        <p:spPr>
          <a:xfrm>
            <a:off x="0" y="692696"/>
            <a:ext cx="9144000" cy="0"/>
          </a:xfrm>
          <a:prstGeom prst="line">
            <a:avLst/>
          </a:prstGeom>
          <a:ln w="127000">
            <a:gradFill flip="none" rotWithShape="1">
              <a:gsLst>
                <a:gs pos="100000">
                  <a:srgbClr val="0070C0"/>
                </a:gs>
                <a:gs pos="0">
                  <a:schemeClr val="accent3"/>
                </a:gs>
                <a:gs pos="100000">
                  <a:schemeClr val="tx1"/>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72CDB74E-67CC-4293-8B1D-7B3BDAE5D721}"/>
              </a:ext>
            </a:extLst>
          </p:cNvPr>
          <p:cNvPicPr>
            <a:picLocks noChangeAspect="1"/>
          </p:cNvPicPr>
          <p:nvPr/>
        </p:nvPicPr>
        <p:blipFill>
          <a:blip r:embed="rId3"/>
          <a:stretch>
            <a:fillRect/>
          </a:stretch>
        </p:blipFill>
        <p:spPr>
          <a:xfrm>
            <a:off x="1471611" y="1988841"/>
            <a:ext cx="6200775" cy="2590800"/>
          </a:xfrm>
          <a:prstGeom prst="rect">
            <a:avLst/>
          </a:prstGeom>
        </p:spPr>
      </p:pic>
    </p:spTree>
    <p:extLst>
      <p:ext uri="{BB962C8B-B14F-4D97-AF65-F5344CB8AC3E}">
        <p14:creationId xmlns:p14="http://schemas.microsoft.com/office/powerpoint/2010/main" val="3636833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DDA68E-54D7-4955-8499-0DF4030C09E0}" type="slidenum">
              <a:rPr lang="fr-FR" smtClean="0"/>
              <a:pPr/>
              <a:t>2</a:t>
            </a:fld>
            <a:endParaRPr lang="fr-FR"/>
          </a:p>
        </p:txBody>
      </p:sp>
      <p:sp>
        <p:nvSpPr>
          <p:cNvPr id="5" name="ZoneTexte 4"/>
          <p:cNvSpPr txBox="1"/>
          <p:nvPr/>
        </p:nvSpPr>
        <p:spPr>
          <a:xfrm>
            <a:off x="0" y="3284984"/>
            <a:ext cx="9144000" cy="861774"/>
          </a:xfrm>
          <a:prstGeom prst="rect">
            <a:avLst/>
          </a:prstGeom>
          <a:noFill/>
        </p:spPr>
        <p:txBody>
          <a:bodyPr wrap="square" rtlCol="0">
            <a:spAutoFit/>
          </a:bodyPr>
          <a:lstStyle/>
          <a:p>
            <a:pPr algn="ctr"/>
            <a:r>
              <a:rPr lang="fr-FR" sz="2500" dirty="0">
                <a:solidFill>
                  <a:srgbClr val="76B531"/>
                </a:solidFill>
                <a:latin typeface="Freestyle Script" pitchFamily="66" charset="0"/>
              </a:rPr>
              <a:t>« Encourageons les enfants défavorisés de Madagascar à aller à l’école »</a:t>
            </a:r>
          </a:p>
          <a:p>
            <a:pPr algn="ctr"/>
            <a:r>
              <a:rPr lang="en-US" sz="2500" dirty="0">
                <a:solidFill>
                  <a:srgbClr val="0070C0"/>
                </a:solidFill>
                <a:latin typeface="Freestyle Script" pitchFamily="66" charset="0"/>
              </a:rPr>
              <a:t>« Let’s encourage the disadvantaged pupils of Madagascar to go to school »</a:t>
            </a:r>
          </a:p>
        </p:txBody>
      </p:sp>
      <p:sp>
        <p:nvSpPr>
          <p:cNvPr id="11" name="ZoneTexte 10"/>
          <p:cNvSpPr txBox="1"/>
          <p:nvPr/>
        </p:nvSpPr>
        <p:spPr>
          <a:xfrm>
            <a:off x="6012160" y="66690"/>
            <a:ext cx="3047629" cy="553998"/>
          </a:xfrm>
          <a:prstGeom prst="rect">
            <a:avLst/>
          </a:prstGeom>
          <a:noFill/>
        </p:spPr>
        <p:txBody>
          <a:bodyPr wrap="none" rtlCol="0">
            <a:spAutoFit/>
          </a:bodyPr>
          <a:lstStyle/>
          <a:p>
            <a:r>
              <a:rPr lang="fr-FR" sz="3000" b="1" dirty="0">
                <a:solidFill>
                  <a:srgbClr val="0070C0"/>
                </a:solidFill>
                <a:latin typeface="Californian FB" pitchFamily="18" charset="0"/>
              </a:rPr>
              <a:t>ANJARA</a:t>
            </a:r>
            <a:r>
              <a:rPr lang="fr-FR" sz="3000" b="1" dirty="0">
                <a:solidFill>
                  <a:schemeClr val="accent3"/>
                </a:solidFill>
                <a:latin typeface="Bell MT" pitchFamily="18" charset="0"/>
              </a:rPr>
              <a:t>BIRIKY</a:t>
            </a:r>
          </a:p>
        </p:txBody>
      </p:sp>
      <p:cxnSp>
        <p:nvCxnSpPr>
          <p:cNvPr id="13" name="Connecteur droit 12"/>
          <p:cNvCxnSpPr/>
          <p:nvPr/>
        </p:nvCxnSpPr>
        <p:spPr>
          <a:xfrm>
            <a:off x="0" y="692696"/>
            <a:ext cx="9144000" cy="0"/>
          </a:xfrm>
          <a:prstGeom prst="line">
            <a:avLst/>
          </a:prstGeom>
          <a:ln w="127000">
            <a:gradFill flip="none" rotWithShape="1">
              <a:gsLst>
                <a:gs pos="100000">
                  <a:srgbClr val="0070C0"/>
                </a:gs>
                <a:gs pos="0">
                  <a:schemeClr val="accent3"/>
                </a:gs>
                <a:gs pos="100000">
                  <a:schemeClr val="tx1"/>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8" name="Image 1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8071" y="1628800"/>
            <a:ext cx="1114149" cy="1080120"/>
          </a:xfrm>
          <a:prstGeom prst="rect">
            <a:avLst/>
          </a:prstGeom>
          <a:noFill/>
          <a:ln>
            <a:noFill/>
          </a:ln>
          <a:effectLst>
            <a:glow>
              <a:schemeClr val="accent1"/>
            </a:glow>
            <a:reflection stA="0" endPos="69000" dist="50800" dir="5400000" sy="-100000" algn="bl" rotWithShape="0"/>
          </a:effectLst>
        </p:spPr>
      </p:pic>
      <p:sp>
        <p:nvSpPr>
          <p:cNvPr id="3" name="Rectangle 2"/>
          <p:cNvSpPr/>
          <p:nvPr/>
        </p:nvSpPr>
        <p:spPr>
          <a:xfrm>
            <a:off x="3241762" y="4653136"/>
            <a:ext cx="2246769" cy="323165"/>
          </a:xfrm>
          <a:prstGeom prst="rect">
            <a:avLst/>
          </a:prstGeom>
        </p:spPr>
        <p:txBody>
          <a:bodyPr wrap="none">
            <a:spAutoFit/>
          </a:bodyPr>
          <a:lstStyle/>
          <a:p>
            <a:r>
              <a:rPr lang="fr-FR" sz="1500" dirty="0" err="1">
                <a:solidFill>
                  <a:srgbClr val="92D050"/>
                </a:solidFill>
                <a:latin typeface="Bell MT" panose="02020503060305020303" pitchFamily="18" charset="0"/>
              </a:rPr>
              <a:t>www.anjarassociation.com</a:t>
            </a:r>
            <a:endParaRPr lang="fr-FR" sz="1500" dirty="0">
              <a:solidFill>
                <a:srgbClr val="92D050"/>
              </a:solidFill>
              <a:latin typeface="Bell MT" panose="02020503060305020303" pitchFamily="18" charset="0"/>
            </a:endParaRPr>
          </a:p>
        </p:txBody>
      </p:sp>
    </p:spTree>
    <p:extLst>
      <p:ext uri="{BB962C8B-B14F-4D97-AF65-F5344CB8AC3E}">
        <p14:creationId xmlns:p14="http://schemas.microsoft.com/office/powerpoint/2010/main" val="61314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488668"/>
            <a:ext cx="9144000" cy="292388"/>
          </a:xfrm>
          <a:prstGeom prst="rect">
            <a:avLst/>
          </a:prstGeom>
        </p:spPr>
        <p:txBody>
          <a:bodyPr wrap="square">
            <a:spAutoFit/>
          </a:bodyPr>
          <a:lstStyle/>
          <a:p>
            <a:pPr algn="ctr">
              <a:buNone/>
            </a:pPr>
            <a:r>
              <a:rPr lang="fr-FR" sz="1300">
                <a:solidFill>
                  <a:schemeClr val="bg1"/>
                </a:solidFill>
                <a:latin typeface="Bell MT" pitchFamily="18" charset="0"/>
              </a:rPr>
              <a:t>- Octobre 2019 </a:t>
            </a:r>
            <a:r>
              <a:rPr lang="fr-FR" sz="1300" dirty="0">
                <a:solidFill>
                  <a:schemeClr val="bg1"/>
                </a:solidFill>
                <a:latin typeface="Bell MT" pitchFamily="18" charset="0"/>
              </a:rPr>
              <a:t>-</a:t>
            </a:r>
          </a:p>
        </p:txBody>
      </p:sp>
      <p:sp>
        <p:nvSpPr>
          <p:cNvPr id="15" name="Espace réservé du numéro de diapositive 14"/>
          <p:cNvSpPr>
            <a:spLocks noGrp="1"/>
          </p:cNvSpPr>
          <p:nvPr>
            <p:ph type="sldNum" sz="quarter" idx="12"/>
          </p:nvPr>
        </p:nvSpPr>
        <p:spPr/>
        <p:txBody>
          <a:bodyPr/>
          <a:lstStyle/>
          <a:p>
            <a:fld id="{CFDDA68E-54D7-4955-8499-0DF4030C09E0}" type="slidenum">
              <a:rPr lang="fr-FR" smtClean="0"/>
              <a:pPr/>
              <a:t>20</a:t>
            </a:fld>
            <a:endParaRPr lang="fr-FR"/>
          </a:p>
        </p:txBody>
      </p:sp>
      <p:pic>
        <p:nvPicPr>
          <p:cNvPr id="21" name="Image 20"/>
          <p:cNvPicPr/>
          <p:nvPr/>
        </p:nvPicPr>
        <p:blipFill>
          <a:blip r:embed="rId2">
            <a:extLst>
              <a:ext uri="{28A0092B-C50C-407E-A947-70E740481C1C}">
                <a14:useLocalDpi xmlns:a14="http://schemas.microsoft.com/office/drawing/2010/main" val="0"/>
              </a:ext>
            </a:extLst>
          </a:blip>
          <a:srcRect/>
          <a:stretch>
            <a:fillRect/>
          </a:stretch>
        </p:blipFill>
        <p:spPr bwMode="auto">
          <a:xfrm>
            <a:off x="3795712" y="4869159"/>
            <a:ext cx="1552575" cy="1600835"/>
          </a:xfrm>
          <a:prstGeom prst="rect">
            <a:avLst/>
          </a:prstGeom>
          <a:noFill/>
          <a:ln>
            <a:noFill/>
          </a:ln>
        </p:spPr>
      </p:pic>
      <p:sp>
        <p:nvSpPr>
          <p:cNvPr id="14" name="ZoneTexte 13">
            <a:extLst>
              <a:ext uri="{FF2B5EF4-FFF2-40B4-BE49-F238E27FC236}">
                <a16:creationId xmlns:a16="http://schemas.microsoft.com/office/drawing/2014/main" id="{AE6316CB-FE9C-450B-83C1-44A3DE9EA60A}"/>
              </a:ext>
            </a:extLst>
          </p:cNvPr>
          <p:cNvSpPr txBox="1"/>
          <p:nvPr/>
        </p:nvSpPr>
        <p:spPr>
          <a:xfrm>
            <a:off x="6012160" y="66690"/>
            <a:ext cx="3047629" cy="553998"/>
          </a:xfrm>
          <a:prstGeom prst="rect">
            <a:avLst/>
          </a:prstGeom>
          <a:noFill/>
        </p:spPr>
        <p:txBody>
          <a:bodyPr wrap="none" rtlCol="0">
            <a:spAutoFit/>
          </a:bodyPr>
          <a:lstStyle/>
          <a:p>
            <a:r>
              <a:rPr lang="fr-FR" sz="3000" b="1" dirty="0">
                <a:solidFill>
                  <a:srgbClr val="0070C0"/>
                </a:solidFill>
                <a:latin typeface="Californian FB" pitchFamily="18" charset="0"/>
              </a:rPr>
              <a:t>ANJARA</a:t>
            </a:r>
            <a:r>
              <a:rPr lang="fr-FR" sz="3000" b="1" dirty="0">
                <a:solidFill>
                  <a:schemeClr val="accent3"/>
                </a:solidFill>
                <a:latin typeface="Bell MT" pitchFamily="18" charset="0"/>
              </a:rPr>
              <a:t>BIRIKY</a:t>
            </a:r>
          </a:p>
        </p:txBody>
      </p:sp>
      <p:cxnSp>
        <p:nvCxnSpPr>
          <p:cNvPr id="16" name="Connecteur droit 15">
            <a:extLst>
              <a:ext uri="{FF2B5EF4-FFF2-40B4-BE49-F238E27FC236}">
                <a16:creationId xmlns:a16="http://schemas.microsoft.com/office/drawing/2014/main" id="{80FE7644-18E4-4B52-A15E-C026439791D0}"/>
              </a:ext>
            </a:extLst>
          </p:cNvPr>
          <p:cNvCxnSpPr/>
          <p:nvPr/>
        </p:nvCxnSpPr>
        <p:spPr>
          <a:xfrm>
            <a:off x="0" y="692696"/>
            <a:ext cx="9144000" cy="0"/>
          </a:xfrm>
          <a:prstGeom prst="line">
            <a:avLst/>
          </a:prstGeom>
          <a:ln w="127000">
            <a:gradFill flip="none" rotWithShape="1">
              <a:gsLst>
                <a:gs pos="100000">
                  <a:srgbClr val="0070C0"/>
                </a:gs>
                <a:gs pos="0">
                  <a:schemeClr val="accent3"/>
                </a:gs>
                <a:gs pos="100000">
                  <a:schemeClr val="tx1"/>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A6782CD6-EE7A-4855-9415-E6EEDA963E17}"/>
              </a:ext>
            </a:extLst>
          </p:cNvPr>
          <p:cNvPicPr>
            <a:picLocks noChangeAspect="1"/>
          </p:cNvPicPr>
          <p:nvPr/>
        </p:nvPicPr>
        <p:blipFill>
          <a:blip r:embed="rId3"/>
          <a:stretch>
            <a:fillRect/>
          </a:stretch>
        </p:blipFill>
        <p:spPr>
          <a:xfrm>
            <a:off x="447675" y="1421556"/>
            <a:ext cx="8239125" cy="3371850"/>
          </a:xfrm>
          <a:prstGeom prst="rect">
            <a:avLst/>
          </a:prstGeom>
        </p:spPr>
      </p:pic>
    </p:spTree>
    <p:extLst>
      <p:ext uri="{BB962C8B-B14F-4D97-AF65-F5344CB8AC3E}">
        <p14:creationId xmlns:p14="http://schemas.microsoft.com/office/powerpoint/2010/main" val="1064444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488668"/>
            <a:ext cx="9144000" cy="292388"/>
          </a:xfrm>
          <a:prstGeom prst="rect">
            <a:avLst/>
          </a:prstGeom>
        </p:spPr>
        <p:txBody>
          <a:bodyPr wrap="square">
            <a:spAutoFit/>
          </a:bodyPr>
          <a:lstStyle/>
          <a:p>
            <a:pPr algn="ctr">
              <a:buNone/>
            </a:pPr>
            <a:r>
              <a:rPr lang="fr-FR" sz="1300">
                <a:solidFill>
                  <a:schemeClr val="bg1"/>
                </a:solidFill>
                <a:latin typeface="Bell MT" pitchFamily="18" charset="0"/>
              </a:rPr>
              <a:t>- Octobre 2019 </a:t>
            </a:r>
            <a:r>
              <a:rPr lang="fr-FR" sz="1300" dirty="0">
                <a:solidFill>
                  <a:schemeClr val="bg1"/>
                </a:solidFill>
                <a:latin typeface="Bell MT" pitchFamily="18" charset="0"/>
              </a:rPr>
              <a:t>-</a:t>
            </a:r>
          </a:p>
        </p:txBody>
      </p:sp>
      <p:sp>
        <p:nvSpPr>
          <p:cNvPr id="15" name="Espace réservé du numéro de diapositive 14"/>
          <p:cNvSpPr>
            <a:spLocks noGrp="1"/>
          </p:cNvSpPr>
          <p:nvPr>
            <p:ph type="sldNum" sz="quarter" idx="12"/>
          </p:nvPr>
        </p:nvSpPr>
        <p:spPr/>
        <p:txBody>
          <a:bodyPr/>
          <a:lstStyle/>
          <a:p>
            <a:fld id="{CFDDA68E-54D7-4955-8499-0DF4030C09E0}" type="slidenum">
              <a:rPr lang="fr-FR" smtClean="0"/>
              <a:pPr/>
              <a:t>21</a:t>
            </a:fld>
            <a:endParaRPr lang="fr-FR"/>
          </a:p>
        </p:txBody>
      </p:sp>
      <p:pic>
        <p:nvPicPr>
          <p:cNvPr id="17" name="Image 16"/>
          <p:cNvPicPr/>
          <p:nvPr/>
        </p:nvPicPr>
        <p:blipFill>
          <a:blip r:embed="rId2">
            <a:extLst>
              <a:ext uri="{28A0092B-C50C-407E-A947-70E740481C1C}">
                <a14:useLocalDpi xmlns:a14="http://schemas.microsoft.com/office/drawing/2010/main" val="0"/>
              </a:ext>
            </a:extLst>
          </a:blip>
          <a:srcRect/>
          <a:stretch>
            <a:fillRect/>
          </a:stretch>
        </p:blipFill>
        <p:spPr bwMode="auto">
          <a:xfrm>
            <a:off x="3795712" y="4869159"/>
            <a:ext cx="1552575" cy="1600835"/>
          </a:xfrm>
          <a:prstGeom prst="rect">
            <a:avLst/>
          </a:prstGeom>
          <a:noFill/>
          <a:ln>
            <a:noFill/>
          </a:ln>
        </p:spPr>
      </p:pic>
      <p:sp>
        <p:nvSpPr>
          <p:cNvPr id="18" name="Titre 1"/>
          <p:cNvSpPr txBox="1">
            <a:spLocks/>
          </p:cNvSpPr>
          <p:nvPr/>
        </p:nvSpPr>
        <p:spPr>
          <a:xfrm>
            <a:off x="457200" y="650847"/>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i="0" u="none" strike="noStrike" kern="1200" cap="none" spc="0" normalizeH="0" baseline="0" noProof="0" dirty="0">
                <a:ln>
                  <a:noFill/>
                </a:ln>
                <a:solidFill>
                  <a:srgbClr val="92D050"/>
                </a:solidFill>
                <a:uLnTx/>
                <a:uFillTx/>
                <a:latin typeface="Bell MT" pitchFamily="18" charset="0"/>
                <a:ea typeface="+mj-ea"/>
                <a:cs typeface="+mj-cs"/>
              </a:rPr>
              <a:t>Ils nous ont fait confiance</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2000" i="1" dirty="0" err="1">
                <a:solidFill>
                  <a:srgbClr val="0070C0"/>
                </a:solidFill>
                <a:latin typeface="Bell MT" pitchFamily="18" charset="0"/>
                <a:ea typeface="+mj-ea"/>
                <a:cs typeface="+mj-cs"/>
              </a:rPr>
              <a:t>They</a:t>
            </a:r>
            <a:r>
              <a:rPr lang="fr-FR" sz="2000" i="1" dirty="0">
                <a:solidFill>
                  <a:srgbClr val="0070C0"/>
                </a:solidFill>
                <a:latin typeface="Bell MT" pitchFamily="18" charset="0"/>
                <a:ea typeface="+mj-ea"/>
                <a:cs typeface="+mj-cs"/>
              </a:rPr>
              <a:t> trust us</a:t>
            </a:r>
            <a:endParaRPr kumimoji="0" lang="fr-FR" sz="2000" i="1" u="none" strike="noStrike" kern="1200" cap="none" spc="0" normalizeH="0" baseline="0" noProof="0" dirty="0">
              <a:ln>
                <a:noFill/>
              </a:ln>
              <a:solidFill>
                <a:srgbClr val="0070C0"/>
              </a:solidFill>
              <a:uLnTx/>
              <a:uFillTx/>
              <a:latin typeface="+mj-lt"/>
              <a:ea typeface="+mj-ea"/>
              <a:cs typeface="+mj-cs"/>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2230010"/>
            <a:ext cx="8458201" cy="2055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a:extLst>
              <a:ext uri="{FF2B5EF4-FFF2-40B4-BE49-F238E27FC236}">
                <a16:creationId xmlns:a16="http://schemas.microsoft.com/office/drawing/2014/main" id="{767F9A2D-0B51-44F7-AC61-63547C158BA0}"/>
              </a:ext>
            </a:extLst>
          </p:cNvPr>
          <p:cNvSpPr txBox="1"/>
          <p:nvPr/>
        </p:nvSpPr>
        <p:spPr>
          <a:xfrm>
            <a:off x="6012160" y="66690"/>
            <a:ext cx="3047629" cy="553998"/>
          </a:xfrm>
          <a:prstGeom prst="rect">
            <a:avLst/>
          </a:prstGeom>
          <a:noFill/>
        </p:spPr>
        <p:txBody>
          <a:bodyPr wrap="none" rtlCol="0">
            <a:spAutoFit/>
          </a:bodyPr>
          <a:lstStyle/>
          <a:p>
            <a:r>
              <a:rPr lang="fr-FR" sz="3000" b="1" dirty="0">
                <a:solidFill>
                  <a:srgbClr val="0070C0"/>
                </a:solidFill>
                <a:latin typeface="Californian FB" pitchFamily="18" charset="0"/>
              </a:rPr>
              <a:t>ANJARA</a:t>
            </a:r>
            <a:r>
              <a:rPr lang="fr-FR" sz="3000" b="1" dirty="0">
                <a:solidFill>
                  <a:schemeClr val="accent3"/>
                </a:solidFill>
                <a:latin typeface="Bell MT" pitchFamily="18" charset="0"/>
              </a:rPr>
              <a:t>BIRIKY</a:t>
            </a:r>
          </a:p>
        </p:txBody>
      </p:sp>
      <p:cxnSp>
        <p:nvCxnSpPr>
          <p:cNvPr id="13" name="Connecteur droit 12">
            <a:extLst>
              <a:ext uri="{FF2B5EF4-FFF2-40B4-BE49-F238E27FC236}">
                <a16:creationId xmlns:a16="http://schemas.microsoft.com/office/drawing/2014/main" id="{7420978B-30CF-4807-8960-020A3C7C7D78}"/>
              </a:ext>
            </a:extLst>
          </p:cNvPr>
          <p:cNvCxnSpPr/>
          <p:nvPr/>
        </p:nvCxnSpPr>
        <p:spPr>
          <a:xfrm>
            <a:off x="0" y="692696"/>
            <a:ext cx="9144000" cy="0"/>
          </a:xfrm>
          <a:prstGeom prst="line">
            <a:avLst/>
          </a:prstGeom>
          <a:ln w="127000">
            <a:gradFill flip="none" rotWithShape="1">
              <a:gsLst>
                <a:gs pos="100000">
                  <a:srgbClr val="0070C0"/>
                </a:gs>
                <a:gs pos="0">
                  <a:schemeClr val="accent3"/>
                </a:gs>
                <a:gs pos="100000">
                  <a:schemeClr val="tx1"/>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A77804A3-FEE0-4B25-B61B-062BE5C5DCBE}"/>
              </a:ext>
            </a:extLst>
          </p:cNvPr>
          <p:cNvPicPr>
            <a:picLocks noChangeAspect="1"/>
          </p:cNvPicPr>
          <p:nvPr/>
        </p:nvPicPr>
        <p:blipFill>
          <a:blip r:embed="rId4"/>
          <a:stretch>
            <a:fillRect/>
          </a:stretch>
        </p:blipFill>
        <p:spPr>
          <a:xfrm>
            <a:off x="8069323" y="2279766"/>
            <a:ext cx="1011901" cy="565474"/>
          </a:xfrm>
          <a:prstGeom prst="rect">
            <a:avLst/>
          </a:prstGeom>
        </p:spPr>
      </p:pic>
    </p:spTree>
    <p:extLst>
      <p:ext uri="{BB962C8B-B14F-4D97-AF65-F5344CB8AC3E}">
        <p14:creationId xmlns:p14="http://schemas.microsoft.com/office/powerpoint/2010/main" val="3798778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488668"/>
            <a:ext cx="9144000" cy="292388"/>
          </a:xfrm>
          <a:prstGeom prst="rect">
            <a:avLst/>
          </a:prstGeom>
        </p:spPr>
        <p:txBody>
          <a:bodyPr wrap="square">
            <a:spAutoFit/>
          </a:bodyPr>
          <a:lstStyle/>
          <a:p>
            <a:pPr algn="ctr">
              <a:buNone/>
            </a:pPr>
            <a:r>
              <a:rPr lang="fr-FR" sz="1300">
                <a:solidFill>
                  <a:schemeClr val="bg1"/>
                </a:solidFill>
                <a:latin typeface="Bell MT" pitchFamily="18" charset="0"/>
              </a:rPr>
              <a:t>Octobre 2019</a:t>
            </a:r>
            <a:endParaRPr lang="fr-FR" sz="1300" dirty="0">
              <a:solidFill>
                <a:schemeClr val="bg1"/>
              </a:solidFill>
              <a:latin typeface="Bell MT" pitchFamily="18" charset="0"/>
            </a:endParaRPr>
          </a:p>
        </p:txBody>
      </p:sp>
      <p:sp>
        <p:nvSpPr>
          <p:cNvPr id="15" name="Espace réservé du numéro de diapositive 14"/>
          <p:cNvSpPr>
            <a:spLocks noGrp="1"/>
          </p:cNvSpPr>
          <p:nvPr>
            <p:ph type="sldNum" sz="quarter" idx="12"/>
          </p:nvPr>
        </p:nvSpPr>
        <p:spPr/>
        <p:txBody>
          <a:bodyPr/>
          <a:lstStyle/>
          <a:p>
            <a:fld id="{CFDDA68E-54D7-4955-8499-0DF4030C09E0}" type="slidenum">
              <a:rPr lang="fr-FR" smtClean="0"/>
              <a:pPr/>
              <a:t>22</a:t>
            </a:fld>
            <a:endParaRPr lang="fr-FR"/>
          </a:p>
        </p:txBody>
      </p:sp>
      <p:pic>
        <p:nvPicPr>
          <p:cNvPr id="11" name="Imag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6786" y="5445224"/>
            <a:ext cx="1064319" cy="1043444"/>
          </a:xfrm>
          <a:prstGeom prst="rect">
            <a:avLst/>
          </a:prstGeom>
          <a:noFill/>
          <a:ln>
            <a:noFill/>
          </a:ln>
        </p:spPr>
      </p:pic>
      <p:sp>
        <p:nvSpPr>
          <p:cNvPr id="14" name="Rectangle 13"/>
          <p:cNvSpPr/>
          <p:nvPr/>
        </p:nvSpPr>
        <p:spPr>
          <a:xfrm>
            <a:off x="385754" y="908719"/>
            <a:ext cx="3461032" cy="553998"/>
          </a:xfrm>
          <a:prstGeom prst="rect">
            <a:avLst/>
          </a:prstGeom>
        </p:spPr>
        <p:txBody>
          <a:bodyPr wrap="square">
            <a:spAutoFit/>
          </a:bodyPr>
          <a:lstStyle/>
          <a:p>
            <a:pPr algn="just"/>
            <a:r>
              <a:rPr lang="fr-FR" sz="1500" b="1" dirty="0">
                <a:solidFill>
                  <a:srgbClr val="92D050"/>
                </a:solidFill>
                <a:latin typeface="Bell MT" panose="02020503060305020303" pitchFamily="18" charset="0"/>
              </a:rPr>
              <a:t>COORDONNEES BANCAIRES POUR NOUS FAIRE PARVENIR VOS DONS</a:t>
            </a:r>
            <a:endParaRPr lang="fr-FR" sz="1500" dirty="0">
              <a:solidFill>
                <a:srgbClr val="92D050"/>
              </a:solidFill>
              <a:latin typeface="Bell MT" panose="02020503060305020303" pitchFamily="18" charset="0"/>
            </a:endParaRPr>
          </a:p>
        </p:txBody>
      </p:sp>
      <p:sp>
        <p:nvSpPr>
          <p:cNvPr id="16" name="Rectangle 15"/>
          <p:cNvSpPr/>
          <p:nvPr/>
        </p:nvSpPr>
        <p:spPr>
          <a:xfrm>
            <a:off x="2510231" y="1772816"/>
            <a:ext cx="3993249" cy="1246495"/>
          </a:xfrm>
          <a:prstGeom prst="rect">
            <a:avLst/>
          </a:prstGeom>
        </p:spPr>
        <p:txBody>
          <a:bodyPr wrap="square">
            <a:spAutoFit/>
          </a:bodyPr>
          <a:lstStyle/>
          <a:p>
            <a:pPr algn="ctr"/>
            <a:r>
              <a:rPr lang="fr-FR" sz="1500" dirty="0">
                <a:latin typeface="Bell MT" panose="02020503060305020303" pitchFamily="18" charset="0"/>
              </a:rPr>
              <a:t>CREDIT AGRICOLE IDF</a:t>
            </a:r>
          </a:p>
          <a:p>
            <a:pPr algn="ctr"/>
            <a:r>
              <a:rPr lang="fr-FR" sz="1500" dirty="0">
                <a:latin typeface="Bell MT" panose="02020503060305020303" pitchFamily="18" charset="0"/>
              </a:rPr>
              <a:t>  </a:t>
            </a:r>
          </a:p>
          <a:p>
            <a:pPr algn="ctr"/>
            <a:r>
              <a:rPr lang="fr-FR" sz="1500" dirty="0">
                <a:latin typeface="Bell MT" panose="02020503060305020303" pitchFamily="18" charset="0"/>
              </a:rPr>
              <a:t>IBAN : FR76 1820 6002 3365 0110 5476 034</a:t>
            </a:r>
          </a:p>
          <a:p>
            <a:pPr algn="ctr"/>
            <a:r>
              <a:rPr lang="fr-FR" sz="1500" dirty="0">
                <a:latin typeface="Bell MT" panose="02020503060305020303" pitchFamily="18" charset="0"/>
              </a:rPr>
              <a:t>BIC :     AGRIFRPP882</a:t>
            </a:r>
          </a:p>
          <a:p>
            <a:pPr algn="ctr"/>
            <a:r>
              <a:rPr lang="fr-FR" sz="1500" dirty="0">
                <a:latin typeface="Bell MT" panose="02020503060305020303" pitchFamily="18" charset="0"/>
              </a:rPr>
              <a:t>RIB :     18206   00233   65011054760  34</a:t>
            </a:r>
            <a:endParaRPr lang="fr-FR" sz="1500" dirty="0">
              <a:effectLst/>
              <a:latin typeface="Bell MT" panose="02020503060305020303" pitchFamily="18" charset="0"/>
            </a:endParaRPr>
          </a:p>
        </p:txBody>
      </p:sp>
      <p:sp>
        <p:nvSpPr>
          <p:cNvPr id="17" name="Rectangle 16"/>
          <p:cNvSpPr/>
          <p:nvPr/>
        </p:nvSpPr>
        <p:spPr>
          <a:xfrm>
            <a:off x="2957034" y="3507604"/>
            <a:ext cx="3229932" cy="323165"/>
          </a:xfrm>
          <a:prstGeom prst="rect">
            <a:avLst/>
          </a:prstGeom>
        </p:spPr>
        <p:txBody>
          <a:bodyPr wrap="square">
            <a:spAutoFit/>
          </a:bodyPr>
          <a:lstStyle/>
          <a:p>
            <a:pPr algn="ctr"/>
            <a:r>
              <a:rPr lang="fr-FR" sz="1500" b="1" dirty="0">
                <a:solidFill>
                  <a:srgbClr val="92D050"/>
                </a:solidFill>
                <a:latin typeface="Bell MT" panose="02020503060305020303" pitchFamily="18" charset="0"/>
              </a:rPr>
              <a:t>ANJARA BIRIKY CONTACT</a:t>
            </a:r>
            <a:endParaRPr lang="fr-FR" sz="1500" dirty="0">
              <a:solidFill>
                <a:srgbClr val="92D050"/>
              </a:solidFill>
              <a:latin typeface="Bell MT" panose="02020503060305020303" pitchFamily="18" charset="0"/>
            </a:endParaRPr>
          </a:p>
        </p:txBody>
      </p:sp>
      <p:sp>
        <p:nvSpPr>
          <p:cNvPr id="18" name="Rectangle 17"/>
          <p:cNvSpPr/>
          <p:nvPr/>
        </p:nvSpPr>
        <p:spPr>
          <a:xfrm>
            <a:off x="2510231" y="4000224"/>
            <a:ext cx="3846638" cy="1708160"/>
          </a:xfrm>
          <a:prstGeom prst="rect">
            <a:avLst/>
          </a:prstGeom>
        </p:spPr>
        <p:txBody>
          <a:bodyPr wrap="square">
            <a:spAutoFit/>
          </a:bodyPr>
          <a:lstStyle/>
          <a:p>
            <a:pPr algn="ctr"/>
            <a:r>
              <a:rPr lang="fr-FR" sz="1500" dirty="0">
                <a:latin typeface="Bell MT" panose="02020503060305020303" pitchFamily="18" charset="0"/>
              </a:rPr>
              <a:t>132 AVENUE MAURICE BERTEAUX</a:t>
            </a:r>
            <a:br>
              <a:rPr lang="fr-FR" sz="1500" dirty="0">
                <a:latin typeface="Bell MT" panose="02020503060305020303" pitchFamily="18" charset="0"/>
              </a:rPr>
            </a:br>
            <a:r>
              <a:rPr lang="fr-FR" sz="1500" dirty="0">
                <a:latin typeface="Bell MT" panose="02020503060305020303" pitchFamily="18" charset="0"/>
              </a:rPr>
              <a:t>SARTROUVILLE – 78500 – France</a:t>
            </a:r>
          </a:p>
          <a:p>
            <a:pPr algn="ctr"/>
            <a:r>
              <a:rPr lang="fr-FR" sz="1500" dirty="0">
                <a:latin typeface="Bell MT" panose="02020503060305020303" pitchFamily="18" charset="0"/>
              </a:rPr>
              <a:t>anjarassociation@gmail.com</a:t>
            </a:r>
          </a:p>
          <a:p>
            <a:pPr algn="ctr"/>
            <a:r>
              <a:rPr lang="fr-FR" sz="1500" dirty="0">
                <a:latin typeface="Bell MT" panose="02020503060305020303" pitchFamily="18" charset="0"/>
              </a:rPr>
              <a:t>anjarassociation@yahoo.fr</a:t>
            </a:r>
          </a:p>
          <a:p>
            <a:pPr algn="ctr"/>
            <a:endParaRPr lang="fr-FR" sz="1500" dirty="0">
              <a:latin typeface="Bell MT" panose="02020503060305020303" pitchFamily="18" charset="0"/>
            </a:endParaRPr>
          </a:p>
          <a:p>
            <a:pPr algn="ctr"/>
            <a:r>
              <a:rPr lang="fr-FR" sz="1500" dirty="0">
                <a:latin typeface="Bell MT" panose="02020503060305020303" pitchFamily="18" charset="0"/>
              </a:rPr>
              <a:t>+ 33 6 87 43 06 67 </a:t>
            </a:r>
          </a:p>
          <a:p>
            <a:pPr algn="ctr"/>
            <a:endParaRPr lang="fr-FR" sz="1500" dirty="0">
              <a:latin typeface="Bell MT" panose="02020503060305020303" pitchFamily="18" charset="0"/>
            </a:endParaRPr>
          </a:p>
        </p:txBody>
      </p:sp>
      <p:sp>
        <p:nvSpPr>
          <p:cNvPr id="19" name="Rectangle 18"/>
          <p:cNvSpPr/>
          <p:nvPr/>
        </p:nvSpPr>
        <p:spPr>
          <a:xfrm>
            <a:off x="4843723" y="908720"/>
            <a:ext cx="3136484" cy="553998"/>
          </a:xfrm>
          <a:prstGeom prst="rect">
            <a:avLst/>
          </a:prstGeom>
        </p:spPr>
        <p:txBody>
          <a:bodyPr wrap="square">
            <a:spAutoFit/>
          </a:bodyPr>
          <a:lstStyle/>
          <a:p>
            <a:pPr algn="just"/>
            <a:r>
              <a:rPr lang="en-US" sz="1500" i="1" dirty="0">
                <a:solidFill>
                  <a:srgbClr val="0070C0"/>
                </a:solidFill>
                <a:latin typeface="Bell MT" panose="02020503060305020303" pitchFamily="18" charset="0"/>
              </a:rPr>
              <a:t>BANKING DETAILS FOR YOUR DONATION</a:t>
            </a:r>
            <a:endParaRPr lang="fr-FR" sz="1500" i="1" dirty="0">
              <a:solidFill>
                <a:srgbClr val="0070C0"/>
              </a:solidFill>
              <a:latin typeface="Bell MT" panose="02020503060305020303" pitchFamily="18" charset="0"/>
            </a:endParaRPr>
          </a:p>
        </p:txBody>
      </p:sp>
      <p:sp>
        <p:nvSpPr>
          <p:cNvPr id="20" name="ZoneTexte 19">
            <a:extLst>
              <a:ext uri="{FF2B5EF4-FFF2-40B4-BE49-F238E27FC236}">
                <a16:creationId xmlns:a16="http://schemas.microsoft.com/office/drawing/2014/main" id="{E5284904-E9B0-480C-BFE4-E9D833369866}"/>
              </a:ext>
            </a:extLst>
          </p:cNvPr>
          <p:cNvSpPr txBox="1"/>
          <p:nvPr/>
        </p:nvSpPr>
        <p:spPr>
          <a:xfrm>
            <a:off x="6012160" y="66690"/>
            <a:ext cx="3047629" cy="553998"/>
          </a:xfrm>
          <a:prstGeom prst="rect">
            <a:avLst/>
          </a:prstGeom>
          <a:noFill/>
        </p:spPr>
        <p:txBody>
          <a:bodyPr wrap="none" rtlCol="0">
            <a:spAutoFit/>
          </a:bodyPr>
          <a:lstStyle/>
          <a:p>
            <a:r>
              <a:rPr lang="fr-FR" sz="3000" b="1" dirty="0">
                <a:solidFill>
                  <a:srgbClr val="0070C0"/>
                </a:solidFill>
                <a:latin typeface="Californian FB" pitchFamily="18" charset="0"/>
              </a:rPr>
              <a:t>ANJARA</a:t>
            </a:r>
            <a:r>
              <a:rPr lang="fr-FR" sz="3000" b="1" dirty="0">
                <a:solidFill>
                  <a:schemeClr val="accent3"/>
                </a:solidFill>
                <a:latin typeface="Bell MT" pitchFamily="18" charset="0"/>
              </a:rPr>
              <a:t>BIRIKY</a:t>
            </a:r>
          </a:p>
        </p:txBody>
      </p:sp>
      <p:cxnSp>
        <p:nvCxnSpPr>
          <p:cNvPr id="21" name="Connecteur droit 20">
            <a:extLst>
              <a:ext uri="{FF2B5EF4-FFF2-40B4-BE49-F238E27FC236}">
                <a16:creationId xmlns:a16="http://schemas.microsoft.com/office/drawing/2014/main" id="{51D7596D-30EB-4B9C-9967-985E3204245E}"/>
              </a:ext>
            </a:extLst>
          </p:cNvPr>
          <p:cNvCxnSpPr/>
          <p:nvPr/>
        </p:nvCxnSpPr>
        <p:spPr>
          <a:xfrm>
            <a:off x="0" y="692696"/>
            <a:ext cx="9144000" cy="0"/>
          </a:xfrm>
          <a:prstGeom prst="line">
            <a:avLst/>
          </a:prstGeom>
          <a:ln w="127000">
            <a:gradFill flip="none" rotWithShape="1">
              <a:gsLst>
                <a:gs pos="100000">
                  <a:srgbClr val="0070C0"/>
                </a:gs>
                <a:gs pos="0">
                  <a:schemeClr val="accent3"/>
                </a:gs>
                <a:gs pos="100000">
                  <a:schemeClr val="tx1"/>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261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txBox="1">
            <a:spLocks/>
          </p:cNvSpPr>
          <p:nvPr/>
        </p:nvSpPr>
        <p:spPr>
          <a:xfrm>
            <a:off x="446856" y="692696"/>
            <a:ext cx="8229600" cy="7200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3000" b="1" i="0" u="none" strike="noStrike" kern="1200" cap="none" spc="0" normalizeH="0" baseline="0" noProof="0" dirty="0">
              <a:ln>
                <a:noFill/>
              </a:ln>
              <a:solidFill>
                <a:srgbClr val="92D050"/>
              </a:solidFill>
              <a:effectLst>
                <a:outerShdw blurRad="38100" dist="38100" dir="2700000" algn="tl">
                  <a:srgbClr val="000000">
                    <a:alpha val="43137"/>
                  </a:srgbClr>
                </a:outerShdw>
              </a:effectLst>
              <a:uLnTx/>
              <a:uFillTx/>
              <a:latin typeface="+mj-lt"/>
              <a:ea typeface="+mj-ea"/>
              <a:cs typeface="+mj-cs"/>
            </a:endParaRPr>
          </a:p>
        </p:txBody>
      </p:sp>
      <p:sp>
        <p:nvSpPr>
          <p:cNvPr id="8" name="Espace réservé du numéro de diapositive 7"/>
          <p:cNvSpPr>
            <a:spLocks noGrp="1"/>
          </p:cNvSpPr>
          <p:nvPr>
            <p:ph type="sldNum" sz="quarter" idx="12"/>
          </p:nvPr>
        </p:nvSpPr>
        <p:spPr/>
        <p:txBody>
          <a:bodyPr/>
          <a:lstStyle/>
          <a:p>
            <a:fld id="{CFDDA68E-54D7-4955-8499-0DF4030C09E0}" type="slidenum">
              <a:rPr lang="fr-FR" smtClean="0"/>
              <a:pPr/>
              <a:t>3</a:t>
            </a:fld>
            <a:endParaRPr lang="fr-FR" dirty="0"/>
          </a:p>
        </p:txBody>
      </p:sp>
      <p:sp>
        <p:nvSpPr>
          <p:cNvPr id="11" name="Rectangle 10"/>
          <p:cNvSpPr/>
          <p:nvPr/>
        </p:nvSpPr>
        <p:spPr>
          <a:xfrm>
            <a:off x="0" y="6488668"/>
            <a:ext cx="9144000" cy="292388"/>
          </a:xfrm>
          <a:prstGeom prst="rect">
            <a:avLst/>
          </a:prstGeom>
        </p:spPr>
        <p:txBody>
          <a:bodyPr wrap="square">
            <a:spAutoFit/>
          </a:bodyPr>
          <a:lstStyle/>
          <a:p>
            <a:pPr algn="ctr">
              <a:buNone/>
            </a:pPr>
            <a:r>
              <a:rPr lang="fr-FR" sz="1300">
                <a:solidFill>
                  <a:schemeClr val="bg1"/>
                </a:solidFill>
                <a:latin typeface="Bell MT" pitchFamily="18" charset="0"/>
              </a:rPr>
              <a:t>- Octobre 2019 </a:t>
            </a:r>
            <a:r>
              <a:rPr lang="fr-FR" sz="1300" dirty="0">
                <a:solidFill>
                  <a:schemeClr val="bg1"/>
                </a:solidFill>
                <a:latin typeface="Bell MT" pitchFamily="18" charset="0"/>
              </a:rPr>
              <a:t>-</a:t>
            </a:r>
          </a:p>
        </p:txBody>
      </p:sp>
      <p:sp>
        <p:nvSpPr>
          <p:cNvPr id="12" name="Titre 1"/>
          <p:cNvSpPr txBox="1">
            <a:spLocks/>
          </p:cNvSpPr>
          <p:nvPr/>
        </p:nvSpPr>
        <p:spPr>
          <a:xfrm>
            <a:off x="179613" y="600188"/>
            <a:ext cx="8229600" cy="72008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a:solidFill>
                  <a:srgbClr val="92D050"/>
                </a:solidFill>
                <a:latin typeface="Bell MT" pitchFamily="18" charset="0"/>
              </a:rPr>
              <a:t>        Le Mot du </a:t>
            </a:r>
            <a:r>
              <a:rPr lang="fr-FR" sz="2000" b="1">
                <a:solidFill>
                  <a:srgbClr val="92D050"/>
                </a:solidFill>
                <a:latin typeface="Bell MT" pitchFamily="18" charset="0"/>
              </a:rPr>
              <a:t>Président</a:t>
            </a:r>
            <a:r>
              <a:rPr lang="fr-FR" sz="2000">
                <a:solidFill>
                  <a:srgbClr val="92D050"/>
                </a:solidFill>
                <a:latin typeface="Bell MT" pitchFamily="18" charset="0"/>
              </a:rPr>
              <a:t>                                 </a:t>
            </a:r>
            <a:r>
              <a:rPr lang="fr-FR" sz="2000">
                <a:solidFill>
                  <a:srgbClr val="0070C0"/>
                </a:solidFill>
                <a:latin typeface="Bell MT" pitchFamily="18" charset="0"/>
              </a:rPr>
              <a:t>Letter </a:t>
            </a:r>
            <a:r>
              <a:rPr lang="fr-FR" sz="2000" dirty="0" err="1">
                <a:solidFill>
                  <a:srgbClr val="0070C0"/>
                </a:solidFill>
                <a:latin typeface="Bell MT" pitchFamily="18" charset="0"/>
              </a:rPr>
              <a:t>from</a:t>
            </a:r>
            <a:r>
              <a:rPr lang="fr-FR" sz="2000" dirty="0">
                <a:solidFill>
                  <a:srgbClr val="0070C0"/>
                </a:solidFill>
                <a:latin typeface="Bell MT" pitchFamily="18" charset="0"/>
              </a:rPr>
              <a:t> </a:t>
            </a:r>
            <a:r>
              <a:rPr lang="fr-FR" sz="2000">
                <a:solidFill>
                  <a:srgbClr val="0070C0"/>
                </a:solidFill>
                <a:latin typeface="Bell MT" pitchFamily="18" charset="0"/>
              </a:rPr>
              <a:t>the President</a:t>
            </a:r>
            <a:endParaRPr lang="fr-FR" sz="2000" u="sng" dirty="0">
              <a:solidFill>
                <a:srgbClr val="0070C0"/>
              </a:solidFill>
              <a:latin typeface="Bell MT" pitchFamily="18" charset="0"/>
            </a:endParaRPr>
          </a:p>
        </p:txBody>
      </p:sp>
      <p:sp>
        <p:nvSpPr>
          <p:cNvPr id="13" name="Espace réservé du contenu 2"/>
          <p:cNvSpPr>
            <a:spLocks noGrp="1"/>
          </p:cNvSpPr>
          <p:nvPr>
            <p:ph idx="1"/>
          </p:nvPr>
        </p:nvSpPr>
        <p:spPr>
          <a:xfrm>
            <a:off x="162101" y="1218287"/>
            <a:ext cx="4454151" cy="4948808"/>
          </a:xfrm>
        </p:spPr>
        <p:txBody>
          <a:bodyPr>
            <a:noAutofit/>
          </a:bodyPr>
          <a:lstStyle/>
          <a:p>
            <a:pPr marL="0" indent="0" algn="just">
              <a:buNone/>
            </a:pPr>
            <a:r>
              <a:rPr lang="fr-FR" sz="850" dirty="0">
                <a:latin typeface="Bell MT" panose="02020503060305020303" pitchFamily="18" charset="0"/>
              </a:rPr>
              <a:t>	Chers ami(e)s,</a:t>
            </a:r>
          </a:p>
          <a:p>
            <a:pPr marL="0" indent="0" algn="just">
              <a:buNone/>
            </a:pPr>
            <a:r>
              <a:rPr lang="fr-FR" sz="850" dirty="0">
                <a:latin typeface="Bell MT" panose="02020503060305020303" pitchFamily="18" charset="0"/>
              </a:rPr>
              <a:t>	</a:t>
            </a:r>
          </a:p>
          <a:p>
            <a:pPr marL="0" indent="0" algn="just">
              <a:buNone/>
            </a:pPr>
            <a:r>
              <a:rPr lang="fr-FR" sz="850" dirty="0">
                <a:latin typeface="Bell MT" panose="02020503060305020303" pitchFamily="18" charset="0"/>
              </a:rPr>
              <a:t>	Nous vivons depuis quelques mois une situation inédite avec la propagation de la crise sanitaire du Coronavirus dans le monde et </a:t>
            </a:r>
            <a:r>
              <a:rPr lang="fr-FR" sz="850">
                <a:latin typeface="Bell MT" panose="02020503060305020303" pitchFamily="18" charset="0"/>
              </a:rPr>
              <a:t>Madagascar n’en est pas épargné. </a:t>
            </a:r>
            <a:r>
              <a:rPr lang="fr-FR" sz="850" dirty="0">
                <a:latin typeface="Bell MT" panose="02020503060305020303" pitchFamily="18" charset="0"/>
              </a:rPr>
              <a:t>Les projets de </a:t>
            </a:r>
            <a:r>
              <a:rPr lang="fr-FR" sz="850">
                <a:latin typeface="Bell MT" panose="02020503060305020303" pitchFamily="18" charset="0"/>
              </a:rPr>
              <a:t>l’association étaient suspendus mais ont commencé à reprendre timidement depuis la mi-Septembre.</a:t>
            </a:r>
            <a:endParaRPr lang="fr-FR" sz="850" dirty="0">
              <a:latin typeface="Bell MT" panose="02020503060305020303" pitchFamily="18" charset="0"/>
            </a:endParaRPr>
          </a:p>
          <a:p>
            <a:pPr marL="0" indent="0" algn="just">
              <a:buNone/>
            </a:pPr>
            <a:endParaRPr lang="fr-FR" sz="850" dirty="0">
              <a:latin typeface="Bell MT" panose="02020503060305020303" pitchFamily="18" charset="0"/>
            </a:endParaRPr>
          </a:p>
          <a:p>
            <a:pPr marL="0" indent="0" algn="just">
              <a:buNone/>
            </a:pPr>
            <a:r>
              <a:rPr lang="fr-FR" sz="850" dirty="0">
                <a:latin typeface="Bell MT" panose="02020503060305020303" pitchFamily="18" charset="0"/>
              </a:rPr>
              <a:t>	Nos projets ont été impactés par cette crise sanitaire en raison du confinement à Madagascar et en </a:t>
            </a:r>
            <a:r>
              <a:rPr lang="fr-FR" sz="850">
                <a:latin typeface="Bell MT" panose="02020503060305020303" pitchFamily="18" charset="0"/>
              </a:rPr>
              <a:t>France. Les projets non réalisés concernent, pour Madagascar, la construction d’une nouvelle salle de classe et pour la France l’opération chocolat qui a été lancée au premier trimestre. Le premier n’aura pas d’impact sur notre trésorerie alors que les achats de chocolat ont bel et bien eu lieu avec un décaissement effectif qui a pu être repoussé en Octobre mais très peu de ventes réalisées. </a:t>
            </a:r>
          </a:p>
          <a:p>
            <a:pPr marL="0" indent="0" algn="just">
              <a:buNone/>
            </a:pPr>
            <a:r>
              <a:rPr lang="fr-FR" sz="850">
                <a:latin typeface="Bell MT" panose="02020503060305020303" pitchFamily="18" charset="0"/>
              </a:rPr>
              <a:t>Nous avons néanmoins </a:t>
            </a:r>
            <a:r>
              <a:rPr lang="fr-FR" sz="850" dirty="0">
                <a:latin typeface="Bell MT" panose="02020503060305020303" pitchFamily="18" charset="0"/>
              </a:rPr>
              <a:t>accompli les autres </a:t>
            </a:r>
            <a:r>
              <a:rPr lang="fr-FR" sz="850">
                <a:latin typeface="Bell MT" panose="02020503060305020303" pitchFamily="18" charset="0"/>
              </a:rPr>
              <a:t>missions prévues en début d’année : i) la </a:t>
            </a:r>
            <a:r>
              <a:rPr lang="fr-FR" sz="850" dirty="0">
                <a:latin typeface="Bell MT" panose="02020503060305020303" pitchFamily="18" charset="0"/>
              </a:rPr>
              <a:t>rénovation d’une école</a:t>
            </a:r>
            <a:r>
              <a:rPr lang="fr-FR" sz="850">
                <a:latin typeface="Bell MT" panose="02020503060305020303" pitchFamily="18" charset="0"/>
              </a:rPr>
              <a:t>, ii) la </a:t>
            </a:r>
            <a:r>
              <a:rPr lang="fr-FR" sz="850" dirty="0">
                <a:latin typeface="Bell MT" panose="02020503060305020303" pitchFamily="18" charset="0"/>
              </a:rPr>
              <a:t>distribution de fournitures scolaires</a:t>
            </a:r>
            <a:r>
              <a:rPr lang="fr-FR" sz="850">
                <a:latin typeface="Bell MT" panose="02020503060305020303" pitchFamily="18" charset="0"/>
              </a:rPr>
              <a:t>, iii) la </a:t>
            </a:r>
            <a:r>
              <a:rPr lang="fr-FR" sz="850" dirty="0">
                <a:latin typeface="Bell MT" panose="02020503060305020303" pitchFamily="18" charset="0"/>
              </a:rPr>
              <a:t>distribution de livres scolaires</a:t>
            </a:r>
            <a:r>
              <a:rPr lang="fr-FR" sz="850">
                <a:latin typeface="Bell MT" panose="02020503060305020303" pitchFamily="18" charset="0"/>
              </a:rPr>
              <a:t>, iv) la </a:t>
            </a:r>
            <a:r>
              <a:rPr lang="fr-FR" sz="850" dirty="0">
                <a:latin typeface="Bell MT" panose="02020503060305020303" pitchFamily="18" charset="0"/>
              </a:rPr>
              <a:t>sélection de 3 nouveaux boursiers </a:t>
            </a:r>
            <a:r>
              <a:rPr lang="fr-FR" sz="850">
                <a:latin typeface="Bell MT" panose="02020503060305020303" pitchFamily="18" charset="0"/>
              </a:rPr>
              <a:t>et v) la </a:t>
            </a:r>
            <a:r>
              <a:rPr lang="fr-FR" sz="850" dirty="0">
                <a:latin typeface="Bell MT" panose="02020503060305020303" pitchFamily="18" charset="0"/>
              </a:rPr>
              <a:t>distribution de bourses d’étude pour 11 élèves</a:t>
            </a:r>
            <a:r>
              <a:rPr lang="fr-FR" sz="850">
                <a:latin typeface="Bell MT" panose="02020503060305020303" pitchFamily="18" charset="0"/>
              </a:rPr>
              <a:t>. </a:t>
            </a:r>
          </a:p>
          <a:p>
            <a:pPr marL="0" indent="0" algn="just">
              <a:buNone/>
            </a:pPr>
            <a:r>
              <a:rPr lang="fr-FR" sz="850">
                <a:latin typeface="Bell MT" panose="02020503060305020303" pitchFamily="18" charset="0"/>
              </a:rPr>
              <a:t>	</a:t>
            </a:r>
          </a:p>
          <a:p>
            <a:pPr marL="0" indent="0" algn="just">
              <a:buNone/>
            </a:pPr>
            <a:r>
              <a:rPr lang="fr-FR" sz="850">
                <a:latin typeface="Bell MT" panose="02020503060305020303" pitchFamily="18" charset="0"/>
              </a:rPr>
              <a:t>	En </a:t>
            </a:r>
            <a:r>
              <a:rPr lang="fr-FR" sz="850" dirty="0">
                <a:latin typeface="Bell MT" panose="02020503060305020303" pitchFamily="18" charset="0"/>
              </a:rPr>
              <a:t>raison de la non réalisation de la construction de la salle de classe (5K€ de budget), nous avons exceptionnellement dépassé le seuil de 5</a:t>
            </a:r>
            <a:r>
              <a:rPr lang="fr-FR" sz="850">
                <a:latin typeface="Bell MT" panose="02020503060305020303" pitchFamily="18" charset="0"/>
              </a:rPr>
              <a:t>% fixé </a:t>
            </a:r>
            <a:r>
              <a:rPr lang="fr-FR" sz="850" dirty="0">
                <a:latin typeface="Bell MT" panose="02020503060305020303" pitchFamily="18" charset="0"/>
              </a:rPr>
              <a:t>par l’association sur les charges de fonctionnement. En effet, la baisse des dépenses combinée avec des charges fixes sur l’hébergement du site Internet et les frais bancaires ont eu pour conséquence une augmentation de ce taux à </a:t>
            </a:r>
            <a:r>
              <a:rPr lang="fr-FR" sz="850">
                <a:latin typeface="Bell MT" panose="02020503060305020303" pitchFamily="18" charset="0"/>
              </a:rPr>
              <a:t>9,6%. Le coût des achats de chocolat sera comptabilisé sur le prochain exercice. </a:t>
            </a:r>
            <a:endParaRPr lang="fr-FR" sz="850" dirty="0">
              <a:latin typeface="Bell MT" panose="02020503060305020303" pitchFamily="18" charset="0"/>
            </a:endParaRPr>
          </a:p>
          <a:p>
            <a:pPr marL="0" indent="0" algn="just">
              <a:buNone/>
            </a:pPr>
            <a:endParaRPr lang="fr-FR" sz="850" dirty="0">
              <a:latin typeface="Bell MT" panose="02020503060305020303" pitchFamily="18" charset="0"/>
            </a:endParaRPr>
          </a:p>
          <a:p>
            <a:pPr marL="0" indent="0" algn="just">
              <a:buNone/>
            </a:pPr>
            <a:r>
              <a:rPr lang="fr-FR" sz="850" dirty="0">
                <a:latin typeface="Bell MT" panose="02020503060305020303" pitchFamily="18" charset="0"/>
              </a:rPr>
              <a:t>	Exceptionnellement, nous ne présenterons pas de projets sur l’année scolaire 2020-21 dans ce document et attendrons d’avoir une bonne visibilité pour positionner les différentes missions à venir. Néanmoins</a:t>
            </a:r>
            <a:r>
              <a:rPr lang="fr-FR" sz="850">
                <a:latin typeface="Bell MT" panose="02020503060305020303" pitchFamily="18" charset="0"/>
              </a:rPr>
              <a:t>, nous venons de réaliser à fin Octobre la distribution des bourses de mérite pour les anciens élèves. Une newsletter vous sera adressée en ce sens. </a:t>
            </a:r>
            <a:r>
              <a:rPr lang="fr-FR" sz="850" dirty="0">
                <a:latin typeface="Bell MT" panose="02020503060305020303" pitchFamily="18" charset="0"/>
              </a:rPr>
              <a:t>Il n’y aura pas de sélection de nouveaux boursiers sur cette nouvelle année scolaire. Nous vous tiendrons au courant de l’évolution de la situation dès que possible.</a:t>
            </a:r>
          </a:p>
          <a:p>
            <a:pPr marL="0" indent="0" algn="just">
              <a:buNone/>
            </a:pPr>
            <a:endParaRPr lang="fr-FR" sz="850" dirty="0">
              <a:latin typeface="Bell MT" panose="02020503060305020303" pitchFamily="18" charset="0"/>
            </a:endParaRPr>
          </a:p>
          <a:p>
            <a:pPr marL="0" indent="0" algn="just">
              <a:buNone/>
            </a:pPr>
            <a:r>
              <a:rPr lang="fr-FR" sz="850">
                <a:latin typeface="Bell MT" panose="02020503060305020303" pitchFamily="18" charset="0"/>
              </a:rPr>
              <a:t>	Enfin, je </a:t>
            </a:r>
            <a:r>
              <a:rPr lang="fr-FR" sz="850" dirty="0">
                <a:latin typeface="Bell MT" panose="02020503060305020303" pitchFamily="18" charset="0"/>
              </a:rPr>
              <a:t>tenais à remercier tous les donateurs de l’association ainsi que les membres actifs et les partenaires pour votre soutien.</a:t>
            </a:r>
          </a:p>
          <a:p>
            <a:pPr marL="0" indent="0" algn="just">
              <a:buNone/>
            </a:pPr>
            <a:r>
              <a:rPr lang="fr-FR" sz="850" dirty="0">
                <a:latin typeface="Bell MT" panose="02020503060305020303" pitchFamily="18" charset="0"/>
              </a:rPr>
              <a:t>	</a:t>
            </a:r>
          </a:p>
          <a:p>
            <a:pPr marL="0" indent="0" algn="just">
              <a:buNone/>
            </a:pPr>
            <a:r>
              <a:rPr lang="fr-FR" sz="850" dirty="0">
                <a:latin typeface="Bell MT" panose="02020503060305020303" pitchFamily="18" charset="0"/>
              </a:rPr>
              <a:t>	Portez-vous bien et restons vigilants.</a:t>
            </a:r>
          </a:p>
          <a:p>
            <a:pPr marL="0" indent="0" algn="r">
              <a:buNone/>
            </a:pPr>
            <a:r>
              <a:rPr lang="fr-FR" sz="850">
                <a:latin typeface="Bell MT" panose="02020503060305020303" pitchFamily="18" charset="0"/>
              </a:rPr>
              <a:t> </a:t>
            </a:r>
            <a:r>
              <a:rPr lang="fr-FR" sz="850" dirty="0">
                <a:latin typeface="Bell MT" panose="02020503060305020303" pitchFamily="18" charset="0"/>
              </a:rPr>
              <a:t>Amicalement,</a:t>
            </a:r>
          </a:p>
          <a:p>
            <a:pPr marL="0" indent="0" algn="r">
              <a:buNone/>
            </a:pPr>
            <a:r>
              <a:rPr lang="fr-FR" sz="850" dirty="0">
                <a:latin typeface="Bell MT" panose="02020503060305020303" pitchFamily="18" charset="0"/>
              </a:rPr>
              <a:t>	Tahina RALAMBOZAFY </a:t>
            </a:r>
            <a:r>
              <a:rPr lang="fr-FR" sz="850" dirty="0" err="1">
                <a:latin typeface="Bell MT" panose="02020503060305020303" pitchFamily="18" charset="0"/>
              </a:rPr>
              <a:t>RANAIVO</a:t>
            </a:r>
            <a:endParaRPr lang="fr-FR" sz="850" dirty="0">
              <a:latin typeface="Bell MT" panose="02020503060305020303" pitchFamily="18" charset="0"/>
            </a:endParaRPr>
          </a:p>
        </p:txBody>
      </p:sp>
      <p:sp>
        <p:nvSpPr>
          <p:cNvPr id="14" name="Espace réservé du contenu 2"/>
          <p:cNvSpPr txBox="1">
            <a:spLocks/>
          </p:cNvSpPr>
          <p:nvPr/>
        </p:nvSpPr>
        <p:spPr>
          <a:xfrm>
            <a:off x="4572000" y="1052736"/>
            <a:ext cx="4487789" cy="504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en-US" sz="1700" dirty="0">
              <a:solidFill>
                <a:srgbClr val="0070C0"/>
              </a:solidFill>
              <a:latin typeface="Bell MT" panose="02020503060305020303" pitchFamily="18" charset="0"/>
            </a:endParaRPr>
          </a:p>
          <a:p>
            <a:pPr algn="just">
              <a:buFontTx/>
              <a:buChar char="-"/>
            </a:pPr>
            <a:endParaRPr lang="en-US" sz="1400" dirty="0">
              <a:solidFill>
                <a:srgbClr val="0070C0"/>
              </a:solidFill>
              <a:latin typeface="Bell MT" panose="02020503060305020303" pitchFamily="18" charset="0"/>
            </a:endParaRPr>
          </a:p>
          <a:p>
            <a:pPr algn="just">
              <a:buFontTx/>
              <a:buChar char="-"/>
            </a:pPr>
            <a:endParaRPr lang="en-US" sz="1200" dirty="0">
              <a:solidFill>
                <a:srgbClr val="0070C0"/>
              </a:solidFill>
              <a:latin typeface="Bell MT" panose="02020503060305020303" pitchFamily="18" charset="0"/>
            </a:endParaRPr>
          </a:p>
          <a:p>
            <a:pPr algn="just">
              <a:buFontTx/>
              <a:buChar char="-"/>
            </a:pPr>
            <a:endParaRPr lang="en-US" sz="500" dirty="0">
              <a:solidFill>
                <a:srgbClr val="0070C0"/>
              </a:solidFill>
              <a:latin typeface="Bell MT" panose="02020503060305020303" pitchFamily="18" charset="0"/>
            </a:endParaRPr>
          </a:p>
          <a:p>
            <a:pPr algn="just">
              <a:buFontTx/>
              <a:buChar char="-"/>
            </a:pPr>
            <a:endParaRPr lang="en-US" sz="800" dirty="0">
              <a:solidFill>
                <a:srgbClr val="0070C0"/>
              </a:solidFill>
              <a:latin typeface="Bell MT" panose="02020503060305020303" pitchFamily="18" charset="0"/>
            </a:endParaRPr>
          </a:p>
          <a:p>
            <a:pPr algn="just">
              <a:buFontTx/>
              <a:buChar char="-"/>
            </a:pPr>
            <a:endParaRPr lang="en-US" sz="1200" dirty="0">
              <a:solidFill>
                <a:srgbClr val="0070C0"/>
              </a:solidFill>
              <a:latin typeface="Bell MT" panose="02020503060305020303" pitchFamily="18" charset="0"/>
            </a:endParaRPr>
          </a:p>
          <a:p>
            <a:pPr algn="just">
              <a:buFontTx/>
              <a:buChar char="-"/>
            </a:pPr>
            <a:endParaRPr lang="fr-FR" sz="1200" dirty="0">
              <a:solidFill>
                <a:srgbClr val="0070C0"/>
              </a:solidFill>
              <a:latin typeface="Bell MT" pitchFamily="18" charset="0"/>
            </a:endParaRPr>
          </a:p>
        </p:txBody>
      </p:sp>
      <p:sp>
        <p:nvSpPr>
          <p:cNvPr id="16" name="ZoneTexte 15">
            <a:extLst>
              <a:ext uri="{FF2B5EF4-FFF2-40B4-BE49-F238E27FC236}">
                <a16:creationId xmlns:a16="http://schemas.microsoft.com/office/drawing/2014/main" id="{4B074902-BFE1-4E0F-93AB-1108B11DE95F}"/>
              </a:ext>
            </a:extLst>
          </p:cNvPr>
          <p:cNvSpPr txBox="1"/>
          <p:nvPr/>
        </p:nvSpPr>
        <p:spPr>
          <a:xfrm>
            <a:off x="6012160" y="66690"/>
            <a:ext cx="3047629" cy="553998"/>
          </a:xfrm>
          <a:prstGeom prst="rect">
            <a:avLst/>
          </a:prstGeom>
          <a:noFill/>
        </p:spPr>
        <p:txBody>
          <a:bodyPr wrap="none" rtlCol="0">
            <a:spAutoFit/>
          </a:bodyPr>
          <a:lstStyle/>
          <a:p>
            <a:r>
              <a:rPr lang="fr-FR" sz="3000" b="1" dirty="0">
                <a:solidFill>
                  <a:srgbClr val="0070C0"/>
                </a:solidFill>
                <a:latin typeface="Californian FB" pitchFamily="18" charset="0"/>
              </a:rPr>
              <a:t>ANJARA</a:t>
            </a:r>
            <a:r>
              <a:rPr lang="fr-FR" sz="3000" b="1" dirty="0">
                <a:solidFill>
                  <a:schemeClr val="accent3"/>
                </a:solidFill>
                <a:latin typeface="Bell MT" pitchFamily="18" charset="0"/>
              </a:rPr>
              <a:t>BIRIKY</a:t>
            </a:r>
          </a:p>
        </p:txBody>
      </p:sp>
      <p:cxnSp>
        <p:nvCxnSpPr>
          <p:cNvPr id="17" name="Connecteur droit 16">
            <a:extLst>
              <a:ext uri="{FF2B5EF4-FFF2-40B4-BE49-F238E27FC236}">
                <a16:creationId xmlns:a16="http://schemas.microsoft.com/office/drawing/2014/main" id="{5646D7AE-E81A-4DB7-8B38-A98EB290C69F}"/>
              </a:ext>
            </a:extLst>
          </p:cNvPr>
          <p:cNvCxnSpPr/>
          <p:nvPr/>
        </p:nvCxnSpPr>
        <p:spPr>
          <a:xfrm>
            <a:off x="0" y="692696"/>
            <a:ext cx="9144000" cy="0"/>
          </a:xfrm>
          <a:prstGeom prst="line">
            <a:avLst/>
          </a:prstGeom>
          <a:ln w="127000">
            <a:gradFill flip="none" rotWithShape="1">
              <a:gsLst>
                <a:gs pos="100000">
                  <a:srgbClr val="0070C0"/>
                </a:gs>
                <a:gs pos="0">
                  <a:schemeClr val="accent3"/>
                </a:gs>
                <a:gs pos="100000">
                  <a:schemeClr val="tx1"/>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5" name="Espace réservé du contenu 2">
            <a:extLst>
              <a:ext uri="{FF2B5EF4-FFF2-40B4-BE49-F238E27FC236}">
                <a16:creationId xmlns:a16="http://schemas.microsoft.com/office/drawing/2014/main" id="{A7E24981-CF20-48EC-8072-E8314391E6FB}"/>
              </a:ext>
            </a:extLst>
          </p:cNvPr>
          <p:cNvSpPr txBox="1">
            <a:spLocks/>
          </p:cNvSpPr>
          <p:nvPr/>
        </p:nvSpPr>
        <p:spPr>
          <a:xfrm>
            <a:off x="4591677" y="1187925"/>
            <a:ext cx="4474839" cy="49765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900" dirty="0">
                <a:solidFill>
                  <a:srgbClr val="0070C0"/>
                </a:solidFill>
                <a:latin typeface="Bell MT" panose="02020503060305020303" pitchFamily="18" charset="0"/>
              </a:rPr>
              <a:t>	</a:t>
            </a:r>
            <a:r>
              <a:rPr lang="fr-FR" sz="900" i="1" dirty="0" err="1">
                <a:solidFill>
                  <a:schemeClr val="accent5"/>
                </a:solidFill>
                <a:latin typeface="Bell MT" pitchFamily="18" charset="0"/>
              </a:rPr>
              <a:t>Dear</a:t>
            </a:r>
            <a:r>
              <a:rPr lang="fr-FR" sz="900" i="1" dirty="0">
                <a:solidFill>
                  <a:schemeClr val="accent5"/>
                </a:solidFill>
                <a:latin typeface="Bell MT" pitchFamily="18" charset="0"/>
              </a:rPr>
              <a:t> Friends,</a:t>
            </a:r>
          </a:p>
          <a:p>
            <a:pPr marL="0" indent="0" algn="just">
              <a:buNone/>
            </a:pPr>
            <a:r>
              <a:rPr lang="fr-FR" sz="900" i="1" dirty="0">
                <a:solidFill>
                  <a:schemeClr val="accent5"/>
                </a:solidFill>
                <a:latin typeface="Bell MT" pitchFamily="18" charset="0"/>
              </a:rPr>
              <a:t>	</a:t>
            </a:r>
            <a:br>
              <a:rPr lang="en-US" sz="900" dirty="0">
                <a:latin typeface="Bell MT" panose="02020503060305020303" pitchFamily="18" charset="0"/>
              </a:rPr>
            </a:br>
            <a:r>
              <a:rPr lang="en-US" sz="900" dirty="0">
                <a:latin typeface="Bell MT" panose="02020503060305020303" pitchFamily="18" charset="0"/>
              </a:rPr>
              <a:t>	</a:t>
            </a:r>
            <a:r>
              <a:rPr lang="en-US" sz="900" i="1" dirty="0">
                <a:solidFill>
                  <a:schemeClr val="accent5"/>
                </a:solidFill>
                <a:latin typeface="Bell MT" pitchFamily="18" charset="0"/>
              </a:rPr>
              <a:t>We have been living in an unprecedented situation because of the current health context around the world. Madagascar is not spared by this pandemic and </a:t>
            </a:r>
            <a:r>
              <a:rPr lang="en-US" sz="900" i="1" dirty="0" err="1">
                <a:solidFill>
                  <a:schemeClr val="accent5"/>
                </a:solidFill>
                <a:latin typeface="Bell MT" pitchFamily="18" charset="0"/>
              </a:rPr>
              <a:t>Anjara</a:t>
            </a:r>
            <a:r>
              <a:rPr lang="en-US" sz="900" i="1" dirty="0">
                <a:solidFill>
                  <a:schemeClr val="accent5"/>
                </a:solidFill>
                <a:latin typeface="Bell MT" pitchFamily="18" charset="0"/>
              </a:rPr>
              <a:t> </a:t>
            </a:r>
            <a:r>
              <a:rPr lang="en-US" sz="900" i="1" dirty="0" err="1">
                <a:solidFill>
                  <a:schemeClr val="accent5"/>
                </a:solidFill>
                <a:latin typeface="Bell MT" pitchFamily="18" charset="0"/>
              </a:rPr>
              <a:t>Biriky's</a:t>
            </a:r>
            <a:r>
              <a:rPr lang="en-US" sz="900" i="1" dirty="0">
                <a:solidFill>
                  <a:schemeClr val="accent5"/>
                </a:solidFill>
                <a:latin typeface="Bell MT" pitchFamily="18" charset="0"/>
              </a:rPr>
              <a:t> projects have been </a:t>
            </a:r>
            <a:r>
              <a:rPr lang="en-US" sz="900" i="1">
                <a:solidFill>
                  <a:schemeClr val="accent5"/>
                </a:solidFill>
                <a:latin typeface="Bell MT" pitchFamily="18" charset="0"/>
              </a:rPr>
              <a:t>stopped until mid-September.</a:t>
            </a:r>
            <a:endParaRPr lang="en-US" sz="900" i="1" dirty="0">
              <a:solidFill>
                <a:schemeClr val="accent5"/>
              </a:solidFill>
              <a:latin typeface="Bell MT" pitchFamily="18" charset="0"/>
            </a:endParaRPr>
          </a:p>
          <a:p>
            <a:pPr marL="0" indent="0" algn="just">
              <a:buNone/>
            </a:pPr>
            <a:r>
              <a:rPr lang="en-US" sz="900" dirty="0">
                <a:latin typeface="Bell MT" panose="02020503060305020303" pitchFamily="18" charset="0"/>
              </a:rPr>
              <a:t>	</a:t>
            </a:r>
          </a:p>
          <a:p>
            <a:pPr marL="0" indent="0" algn="just">
              <a:buNone/>
            </a:pPr>
            <a:r>
              <a:rPr lang="en-US" sz="900" i="1" dirty="0">
                <a:solidFill>
                  <a:schemeClr val="accent5"/>
                </a:solidFill>
                <a:latin typeface="Bell MT" panose="02020503060305020303" pitchFamily="18" charset="0"/>
              </a:rPr>
              <a:t>	Our projects have been impacted by the coronavirus crisis due to confinement in Madagascar </a:t>
            </a:r>
            <a:r>
              <a:rPr lang="en-US" sz="900" i="1">
                <a:solidFill>
                  <a:schemeClr val="accent5"/>
                </a:solidFill>
                <a:latin typeface="Bell MT" pitchFamily="18" charset="0"/>
              </a:rPr>
              <a:t>and in France</a:t>
            </a:r>
            <a:r>
              <a:rPr lang="en-US" sz="900" i="1" dirty="0">
                <a:solidFill>
                  <a:schemeClr val="accent5"/>
                </a:solidFill>
                <a:latin typeface="Bell MT" pitchFamily="18" charset="0"/>
              </a:rPr>
              <a:t>. Some projects have been postponed or cancelled such as the construction of a new </a:t>
            </a:r>
            <a:r>
              <a:rPr lang="en-US" sz="900" i="1">
                <a:solidFill>
                  <a:schemeClr val="accent5"/>
                </a:solidFill>
                <a:latin typeface="Bell MT" pitchFamily="18" charset="0"/>
              </a:rPr>
              <a:t>classroom and </a:t>
            </a:r>
            <a:r>
              <a:rPr lang="en-US" sz="900" i="1" dirty="0">
                <a:solidFill>
                  <a:schemeClr val="accent5"/>
                </a:solidFill>
                <a:latin typeface="Bell MT" pitchFamily="18" charset="0"/>
              </a:rPr>
              <a:t>the chocolate operation in April 2020. </a:t>
            </a:r>
            <a:r>
              <a:rPr lang="en-US" sz="900" i="1">
                <a:solidFill>
                  <a:schemeClr val="accent5"/>
                </a:solidFill>
                <a:latin typeface="Bell MT" pitchFamily="18" charset="0"/>
              </a:rPr>
              <a:t>The first one will </a:t>
            </a:r>
            <a:r>
              <a:rPr lang="en-US" sz="900" i="1" dirty="0">
                <a:solidFill>
                  <a:schemeClr val="accent5"/>
                </a:solidFill>
                <a:latin typeface="Bell MT" pitchFamily="18" charset="0"/>
              </a:rPr>
              <a:t>have no impact on our cash flow since it will be shifted hopefully next year. However, the chocolate purchases have already taken place </a:t>
            </a:r>
            <a:r>
              <a:rPr lang="en-US" sz="900" i="1">
                <a:solidFill>
                  <a:schemeClr val="accent5"/>
                </a:solidFill>
                <a:latin typeface="Bell MT" pitchFamily="18" charset="0"/>
              </a:rPr>
              <a:t>with an effective disbursement in October.</a:t>
            </a:r>
            <a:endParaRPr lang="en-US" sz="900" i="1" dirty="0">
              <a:solidFill>
                <a:schemeClr val="accent5"/>
              </a:solidFill>
              <a:latin typeface="Bell MT" pitchFamily="18" charset="0"/>
            </a:endParaRPr>
          </a:p>
          <a:p>
            <a:pPr marL="0" indent="0" algn="just">
              <a:buNone/>
            </a:pPr>
            <a:endParaRPr lang="en-US" sz="900" i="1" dirty="0">
              <a:solidFill>
                <a:schemeClr val="accent5"/>
              </a:solidFill>
              <a:latin typeface="Bell MT" pitchFamily="18" charset="0"/>
            </a:endParaRPr>
          </a:p>
          <a:p>
            <a:pPr marL="0" indent="0" algn="just">
              <a:buNone/>
            </a:pPr>
            <a:r>
              <a:rPr lang="fr-FR" altLang="fr-FR" sz="900" i="1" dirty="0">
                <a:solidFill>
                  <a:schemeClr val="accent5"/>
                </a:solidFill>
                <a:latin typeface="Bell MT" pitchFamily="18" charset="0"/>
              </a:rPr>
              <a:t>	</a:t>
            </a:r>
            <a:r>
              <a:rPr lang="fr-FR" altLang="fr-FR" sz="900" i="1" dirty="0" err="1">
                <a:solidFill>
                  <a:schemeClr val="accent5"/>
                </a:solidFill>
                <a:latin typeface="Bell MT" pitchFamily="18" charset="0"/>
              </a:rPr>
              <a:t>We</a:t>
            </a:r>
            <a:r>
              <a:rPr lang="fr-FR" altLang="fr-FR" sz="900" i="1" dirty="0">
                <a:solidFill>
                  <a:schemeClr val="accent5"/>
                </a:solidFill>
                <a:latin typeface="Bell MT" pitchFamily="18" charset="0"/>
              </a:rPr>
              <a:t> have </a:t>
            </a:r>
            <a:r>
              <a:rPr lang="fr-FR" altLang="fr-FR" sz="900" i="1" dirty="0" err="1">
                <a:solidFill>
                  <a:schemeClr val="accent5"/>
                </a:solidFill>
                <a:latin typeface="Bell MT" pitchFamily="18" charset="0"/>
              </a:rPr>
              <a:t>accomplished</a:t>
            </a:r>
            <a:r>
              <a:rPr lang="fr-FR" altLang="fr-FR" sz="900" i="1" dirty="0">
                <a:solidFill>
                  <a:schemeClr val="accent5"/>
                </a:solidFill>
                <a:latin typeface="Bell MT" pitchFamily="18" charset="0"/>
              </a:rPr>
              <a:t> the </a:t>
            </a:r>
            <a:r>
              <a:rPr lang="fr-FR" altLang="fr-FR" sz="900" i="1" dirty="0" err="1">
                <a:solidFill>
                  <a:schemeClr val="accent5"/>
                </a:solidFill>
                <a:latin typeface="Bell MT" pitchFamily="18" charset="0"/>
              </a:rPr>
              <a:t>other</a:t>
            </a:r>
            <a:r>
              <a:rPr lang="fr-FR" altLang="fr-FR" sz="900" i="1" dirty="0">
                <a:solidFill>
                  <a:schemeClr val="accent5"/>
                </a:solidFill>
                <a:latin typeface="Bell MT" pitchFamily="18" charset="0"/>
              </a:rPr>
              <a:t> </a:t>
            </a:r>
            <a:r>
              <a:rPr lang="fr-FR" altLang="fr-FR" sz="900" i="1" dirty="0" err="1">
                <a:solidFill>
                  <a:schemeClr val="accent5"/>
                </a:solidFill>
                <a:latin typeface="Bell MT" pitchFamily="18" charset="0"/>
              </a:rPr>
              <a:t>projects</a:t>
            </a:r>
            <a:r>
              <a:rPr lang="fr-FR" altLang="fr-FR" sz="900" i="1" dirty="0">
                <a:solidFill>
                  <a:schemeClr val="accent5"/>
                </a:solidFill>
                <a:latin typeface="Bell MT" pitchFamily="18" charset="0"/>
              </a:rPr>
              <a:t> </a:t>
            </a:r>
            <a:r>
              <a:rPr lang="fr-FR" altLang="fr-FR" sz="900" i="1" dirty="0" err="1">
                <a:solidFill>
                  <a:schemeClr val="accent5"/>
                </a:solidFill>
                <a:latin typeface="Bell MT" pitchFamily="18" charset="0"/>
              </a:rPr>
              <a:t>planned</a:t>
            </a:r>
            <a:r>
              <a:rPr lang="fr-FR" altLang="fr-FR" sz="900" i="1" dirty="0">
                <a:solidFill>
                  <a:schemeClr val="accent5"/>
                </a:solidFill>
                <a:latin typeface="Bell MT" pitchFamily="18" charset="0"/>
              </a:rPr>
              <a:t> for </a:t>
            </a:r>
            <a:r>
              <a:rPr lang="fr-FR" altLang="fr-FR" sz="900" i="1" dirty="0" err="1">
                <a:solidFill>
                  <a:schemeClr val="accent5"/>
                </a:solidFill>
                <a:latin typeface="Bell MT" pitchFamily="18" charset="0"/>
              </a:rPr>
              <a:t>this</a:t>
            </a:r>
            <a:r>
              <a:rPr lang="fr-FR" altLang="fr-FR" sz="900" i="1" dirty="0">
                <a:solidFill>
                  <a:schemeClr val="accent5"/>
                </a:solidFill>
                <a:latin typeface="Bell MT" pitchFamily="18" charset="0"/>
              </a:rPr>
              <a:t> </a:t>
            </a:r>
            <a:r>
              <a:rPr lang="fr-FR" altLang="fr-FR" sz="900" i="1" dirty="0" err="1">
                <a:solidFill>
                  <a:schemeClr val="accent5"/>
                </a:solidFill>
                <a:latin typeface="Bell MT" pitchFamily="18" charset="0"/>
              </a:rPr>
              <a:t>year</a:t>
            </a:r>
            <a:r>
              <a:rPr lang="fr-FR" altLang="fr-FR" sz="900" i="1" dirty="0">
                <a:solidFill>
                  <a:schemeClr val="accent5"/>
                </a:solidFill>
                <a:latin typeface="Bell MT" pitchFamily="18" charset="0"/>
              </a:rPr>
              <a:t> </a:t>
            </a:r>
            <a:r>
              <a:rPr lang="fr-FR" altLang="fr-FR" sz="900" i="1" dirty="0" err="1">
                <a:solidFill>
                  <a:schemeClr val="accent5"/>
                </a:solidFill>
                <a:latin typeface="Bell MT" pitchFamily="18" charset="0"/>
              </a:rPr>
              <a:t>such</a:t>
            </a:r>
            <a:r>
              <a:rPr lang="fr-FR" altLang="fr-FR" sz="900" i="1" dirty="0">
                <a:solidFill>
                  <a:schemeClr val="accent5"/>
                </a:solidFill>
                <a:latin typeface="Bell MT" pitchFamily="18" charset="0"/>
              </a:rPr>
              <a:t> as the </a:t>
            </a:r>
            <a:r>
              <a:rPr lang="fr-FR" altLang="fr-FR" sz="900" i="1" err="1">
                <a:solidFill>
                  <a:schemeClr val="accent5"/>
                </a:solidFill>
                <a:latin typeface="Bell MT" pitchFamily="18" charset="0"/>
              </a:rPr>
              <a:t>school</a:t>
            </a:r>
            <a:r>
              <a:rPr lang="fr-FR" altLang="fr-FR" sz="900" i="1">
                <a:solidFill>
                  <a:schemeClr val="accent5"/>
                </a:solidFill>
                <a:latin typeface="Bell MT" pitchFamily="18" charset="0"/>
              </a:rPr>
              <a:t> refurbishment, </a:t>
            </a:r>
            <a:r>
              <a:rPr lang="fr-FR" altLang="fr-FR" sz="900" i="1" dirty="0">
                <a:solidFill>
                  <a:schemeClr val="accent5"/>
                </a:solidFill>
                <a:latin typeface="Bell MT" pitchFamily="18" charset="0"/>
              </a:rPr>
              <a:t>the distribution of </a:t>
            </a:r>
            <a:r>
              <a:rPr lang="fr-FR" altLang="fr-FR" sz="900" i="1" err="1">
                <a:solidFill>
                  <a:schemeClr val="accent5"/>
                </a:solidFill>
                <a:latin typeface="Bell MT" pitchFamily="18" charset="0"/>
              </a:rPr>
              <a:t>school</a:t>
            </a:r>
            <a:r>
              <a:rPr lang="fr-FR" altLang="fr-FR" sz="900" i="1">
                <a:solidFill>
                  <a:schemeClr val="accent5"/>
                </a:solidFill>
                <a:latin typeface="Bell MT" pitchFamily="18" charset="0"/>
              </a:rPr>
              <a:t> supplies and school </a:t>
            </a:r>
            <a:r>
              <a:rPr lang="fr-FR" altLang="fr-FR" sz="900" i="1" dirty="0">
                <a:solidFill>
                  <a:schemeClr val="accent5"/>
                </a:solidFill>
                <a:latin typeface="Bell MT" pitchFamily="18" charset="0"/>
              </a:rPr>
              <a:t>books, the </a:t>
            </a:r>
            <a:r>
              <a:rPr lang="fr-FR" altLang="fr-FR" sz="900" i="1" dirty="0" err="1">
                <a:solidFill>
                  <a:schemeClr val="accent5"/>
                </a:solidFill>
                <a:latin typeface="Bell MT" pitchFamily="18" charset="0"/>
              </a:rPr>
              <a:t>selection</a:t>
            </a:r>
            <a:r>
              <a:rPr lang="fr-FR" altLang="fr-FR" sz="900" i="1" dirty="0">
                <a:solidFill>
                  <a:schemeClr val="accent5"/>
                </a:solidFill>
                <a:latin typeface="Bell MT" pitchFamily="18" charset="0"/>
              </a:rPr>
              <a:t> of 3 new </a:t>
            </a:r>
            <a:r>
              <a:rPr lang="fr-FR" altLang="fr-FR" sz="900" i="1" dirty="0" err="1">
                <a:solidFill>
                  <a:schemeClr val="accent5"/>
                </a:solidFill>
                <a:latin typeface="Bell MT" pitchFamily="18" charset="0"/>
              </a:rPr>
              <a:t>scholarship</a:t>
            </a:r>
            <a:r>
              <a:rPr lang="fr-FR" altLang="fr-FR" sz="900" i="1" dirty="0">
                <a:solidFill>
                  <a:schemeClr val="accent5"/>
                </a:solidFill>
                <a:latin typeface="Bell MT" pitchFamily="18" charset="0"/>
              </a:rPr>
              <a:t> </a:t>
            </a:r>
            <a:r>
              <a:rPr lang="fr-FR" altLang="fr-FR" sz="900" i="1" dirty="0" err="1">
                <a:solidFill>
                  <a:schemeClr val="accent5"/>
                </a:solidFill>
                <a:latin typeface="Bell MT" pitchFamily="18" charset="0"/>
              </a:rPr>
              <a:t>holders</a:t>
            </a:r>
            <a:r>
              <a:rPr lang="fr-FR" altLang="fr-FR" sz="900" i="1" dirty="0">
                <a:solidFill>
                  <a:schemeClr val="accent5"/>
                </a:solidFill>
                <a:latin typeface="Bell MT" pitchFamily="18" charset="0"/>
              </a:rPr>
              <a:t> and the distribution of </a:t>
            </a:r>
            <a:r>
              <a:rPr lang="fr-FR" altLang="fr-FR" sz="900" i="1" dirty="0" err="1">
                <a:solidFill>
                  <a:schemeClr val="accent5"/>
                </a:solidFill>
                <a:latin typeface="Bell MT" pitchFamily="18" charset="0"/>
              </a:rPr>
              <a:t>scholarships</a:t>
            </a:r>
            <a:r>
              <a:rPr lang="fr-FR" altLang="fr-FR" sz="900" i="1" dirty="0">
                <a:solidFill>
                  <a:schemeClr val="accent5"/>
                </a:solidFill>
                <a:latin typeface="Bell MT" pitchFamily="18" charset="0"/>
              </a:rPr>
              <a:t> for 11 </a:t>
            </a:r>
            <a:r>
              <a:rPr lang="fr-FR" altLang="fr-FR" sz="900" i="1" dirty="0" err="1">
                <a:solidFill>
                  <a:schemeClr val="accent5"/>
                </a:solidFill>
                <a:latin typeface="Bell MT" pitchFamily="18" charset="0"/>
              </a:rPr>
              <a:t>students</a:t>
            </a:r>
            <a:r>
              <a:rPr lang="fr-FR" altLang="fr-FR" sz="900" i="1" dirty="0">
                <a:solidFill>
                  <a:schemeClr val="accent5"/>
                </a:solidFill>
                <a:latin typeface="Bell MT" pitchFamily="18" charset="0"/>
              </a:rPr>
              <a:t>. Due to the </a:t>
            </a:r>
            <a:r>
              <a:rPr lang="fr-FR" altLang="fr-FR" sz="900" i="1" dirty="0" err="1">
                <a:solidFill>
                  <a:schemeClr val="accent5"/>
                </a:solidFill>
                <a:latin typeface="Bell MT" pitchFamily="18" charset="0"/>
              </a:rPr>
              <a:t>decrease</a:t>
            </a:r>
            <a:r>
              <a:rPr lang="fr-FR" altLang="fr-FR" sz="900" i="1" dirty="0">
                <a:solidFill>
                  <a:schemeClr val="accent5"/>
                </a:solidFill>
                <a:latin typeface="Bell MT" pitchFamily="18" charset="0"/>
              </a:rPr>
              <a:t> in </a:t>
            </a:r>
            <a:r>
              <a:rPr lang="fr-FR" altLang="fr-FR" sz="900" i="1" dirty="0" err="1">
                <a:solidFill>
                  <a:schemeClr val="accent5"/>
                </a:solidFill>
                <a:latin typeface="Bell MT" pitchFamily="18" charset="0"/>
              </a:rPr>
              <a:t>expenses</a:t>
            </a:r>
            <a:r>
              <a:rPr lang="fr-FR" altLang="fr-FR" sz="900" i="1" dirty="0">
                <a:solidFill>
                  <a:schemeClr val="accent5"/>
                </a:solidFill>
                <a:latin typeface="Bell MT" pitchFamily="18" charset="0"/>
              </a:rPr>
              <a:t> (new </a:t>
            </a:r>
            <a:r>
              <a:rPr lang="fr-FR" altLang="fr-FR" sz="900" i="1" dirty="0" err="1">
                <a:solidFill>
                  <a:schemeClr val="accent5"/>
                </a:solidFill>
                <a:latin typeface="Bell MT" pitchFamily="18" charset="0"/>
              </a:rPr>
              <a:t>classroom</a:t>
            </a:r>
            <a:r>
              <a:rPr lang="fr-FR" altLang="fr-FR" sz="900" i="1" dirty="0">
                <a:solidFill>
                  <a:schemeClr val="accent5"/>
                </a:solidFill>
                <a:latin typeface="Bell MT" pitchFamily="18" charset="0"/>
              </a:rPr>
              <a:t> </a:t>
            </a:r>
            <a:r>
              <a:rPr lang="fr-FR" altLang="fr-FR" sz="900" i="1" dirty="0" err="1">
                <a:solidFill>
                  <a:schemeClr val="accent5"/>
                </a:solidFill>
                <a:latin typeface="Bell MT" pitchFamily="18" charset="0"/>
              </a:rPr>
              <a:t>budgeted</a:t>
            </a:r>
            <a:r>
              <a:rPr lang="fr-FR" altLang="fr-FR" sz="900" i="1" dirty="0">
                <a:solidFill>
                  <a:schemeClr val="accent5"/>
                </a:solidFill>
                <a:latin typeface="Bell MT" pitchFamily="18" charset="0"/>
              </a:rPr>
              <a:t> at 5K €) </a:t>
            </a:r>
            <a:r>
              <a:rPr lang="fr-FR" altLang="fr-FR" sz="900" i="1" dirty="0" err="1">
                <a:solidFill>
                  <a:schemeClr val="accent5"/>
                </a:solidFill>
                <a:latin typeface="Bell MT" pitchFamily="18" charset="0"/>
              </a:rPr>
              <a:t>combined</a:t>
            </a:r>
            <a:r>
              <a:rPr lang="fr-FR" altLang="fr-FR" sz="900" i="1" dirty="0">
                <a:solidFill>
                  <a:schemeClr val="accent5"/>
                </a:solidFill>
                <a:latin typeface="Bell MT" pitchFamily="18" charset="0"/>
              </a:rPr>
              <a:t> </a:t>
            </a:r>
            <a:r>
              <a:rPr lang="fr-FR" altLang="fr-FR" sz="900" i="1" dirty="0" err="1">
                <a:solidFill>
                  <a:schemeClr val="accent5"/>
                </a:solidFill>
                <a:latin typeface="Bell MT" pitchFamily="18" charset="0"/>
              </a:rPr>
              <a:t>with</a:t>
            </a:r>
            <a:r>
              <a:rPr lang="fr-FR" altLang="fr-FR" sz="900" i="1" dirty="0">
                <a:solidFill>
                  <a:schemeClr val="accent5"/>
                </a:solidFill>
                <a:latin typeface="Bell MT" pitchFamily="18" charset="0"/>
              </a:rPr>
              <a:t> </a:t>
            </a:r>
            <a:r>
              <a:rPr lang="fr-FR" altLang="fr-FR" sz="900" i="1" dirty="0" err="1">
                <a:solidFill>
                  <a:schemeClr val="accent5"/>
                </a:solidFill>
                <a:latin typeface="Bell MT" pitchFamily="18" charset="0"/>
              </a:rPr>
              <a:t>fixed</a:t>
            </a:r>
            <a:r>
              <a:rPr lang="fr-FR" altLang="fr-FR" sz="900" i="1" dirty="0">
                <a:solidFill>
                  <a:schemeClr val="accent5"/>
                </a:solidFill>
                <a:latin typeface="Bell MT" pitchFamily="18" charset="0"/>
              </a:rPr>
              <a:t> charges on </a:t>
            </a:r>
            <a:r>
              <a:rPr lang="fr-FR" altLang="fr-FR" sz="900" i="1" dirty="0" err="1">
                <a:solidFill>
                  <a:schemeClr val="accent5"/>
                </a:solidFill>
                <a:latin typeface="Bell MT" pitchFamily="18" charset="0"/>
              </a:rPr>
              <a:t>website</a:t>
            </a:r>
            <a:r>
              <a:rPr lang="fr-FR" altLang="fr-FR" sz="900" i="1" dirty="0">
                <a:solidFill>
                  <a:schemeClr val="accent5"/>
                </a:solidFill>
                <a:latin typeface="Bell MT" pitchFamily="18" charset="0"/>
              </a:rPr>
              <a:t> </a:t>
            </a:r>
            <a:r>
              <a:rPr lang="fr-FR" altLang="fr-FR" sz="900" i="1" dirty="0" err="1">
                <a:solidFill>
                  <a:schemeClr val="accent5"/>
                </a:solidFill>
                <a:latin typeface="Bell MT" pitchFamily="18" charset="0"/>
              </a:rPr>
              <a:t>hosting</a:t>
            </a:r>
            <a:r>
              <a:rPr lang="fr-FR" altLang="fr-FR" sz="900" i="1" dirty="0">
                <a:solidFill>
                  <a:schemeClr val="accent5"/>
                </a:solidFill>
                <a:latin typeface="Bell MT" pitchFamily="18" charset="0"/>
              </a:rPr>
              <a:t> and </a:t>
            </a:r>
            <a:r>
              <a:rPr lang="fr-FR" altLang="fr-FR" sz="900" i="1" dirty="0" err="1">
                <a:solidFill>
                  <a:schemeClr val="accent5"/>
                </a:solidFill>
                <a:latin typeface="Bell MT" pitchFamily="18" charset="0"/>
              </a:rPr>
              <a:t>bank</a:t>
            </a:r>
            <a:r>
              <a:rPr lang="fr-FR" altLang="fr-FR" sz="900" i="1" dirty="0">
                <a:solidFill>
                  <a:schemeClr val="accent5"/>
                </a:solidFill>
                <a:latin typeface="Bell MT" pitchFamily="18" charset="0"/>
              </a:rPr>
              <a:t> charges, the o</a:t>
            </a:r>
            <a:r>
              <a:rPr lang="en-US" sz="900" i="1" dirty="0" err="1">
                <a:solidFill>
                  <a:schemeClr val="accent5"/>
                </a:solidFill>
                <a:latin typeface="Bell MT" pitchFamily="18" charset="0"/>
              </a:rPr>
              <a:t>perating</a:t>
            </a:r>
            <a:r>
              <a:rPr lang="en-US" sz="900" i="1" dirty="0">
                <a:solidFill>
                  <a:schemeClr val="accent5"/>
                </a:solidFill>
                <a:latin typeface="Bell MT" pitchFamily="18" charset="0"/>
              </a:rPr>
              <a:t> expenses account </a:t>
            </a:r>
            <a:r>
              <a:rPr lang="en-US" sz="900" i="1">
                <a:solidFill>
                  <a:schemeClr val="accent5"/>
                </a:solidFill>
                <a:latin typeface="Bell MT" pitchFamily="18" charset="0"/>
              </a:rPr>
              <a:t>for 9,6% </a:t>
            </a:r>
            <a:r>
              <a:rPr lang="en-US" sz="900" i="1" dirty="0">
                <a:solidFill>
                  <a:schemeClr val="accent5"/>
                </a:solidFill>
                <a:latin typeface="Bell MT" pitchFamily="18" charset="0"/>
              </a:rPr>
              <a:t>of total expenses this year which is above our </a:t>
            </a:r>
            <a:r>
              <a:rPr lang="fr-FR" altLang="fr-FR" sz="900" i="1" dirty="0" err="1">
                <a:solidFill>
                  <a:schemeClr val="accent5"/>
                </a:solidFill>
                <a:latin typeface="Bell MT" pitchFamily="18" charset="0"/>
              </a:rPr>
              <a:t>internal</a:t>
            </a:r>
            <a:r>
              <a:rPr lang="fr-FR" altLang="fr-FR" sz="900" i="1" dirty="0">
                <a:solidFill>
                  <a:schemeClr val="accent5"/>
                </a:solidFill>
                <a:latin typeface="Bell MT" pitchFamily="18" charset="0"/>
              </a:rPr>
              <a:t> guideline of </a:t>
            </a:r>
            <a:r>
              <a:rPr lang="fr-FR" altLang="fr-FR" sz="900" i="1">
                <a:solidFill>
                  <a:schemeClr val="accent5"/>
                </a:solidFill>
                <a:latin typeface="Bell MT" pitchFamily="18" charset="0"/>
              </a:rPr>
              <a:t>5%. The  cost of the chocolate operation will be recorded in the next financial year. </a:t>
            </a:r>
            <a:endParaRPr lang="fr-FR" altLang="fr-FR" sz="900" i="1" dirty="0">
              <a:solidFill>
                <a:schemeClr val="accent5"/>
              </a:solidFill>
              <a:latin typeface="Bell MT" pitchFamily="18" charset="0"/>
            </a:endParaRPr>
          </a:p>
          <a:p>
            <a:pPr marL="0" indent="0" algn="just">
              <a:buNone/>
            </a:pPr>
            <a:endParaRPr lang="fr-FR" altLang="fr-FR" sz="900" i="1" dirty="0">
              <a:solidFill>
                <a:schemeClr val="accent5"/>
              </a:solidFill>
              <a:latin typeface="Bell MT" pitchFamily="18" charset="0"/>
            </a:endParaRPr>
          </a:p>
          <a:p>
            <a:pPr marL="0" indent="0" algn="just">
              <a:buNone/>
            </a:pPr>
            <a:r>
              <a:rPr lang="fr-FR" altLang="fr-FR" sz="900" i="1">
                <a:solidFill>
                  <a:schemeClr val="accent5"/>
                </a:solidFill>
                <a:latin typeface="Bell MT" pitchFamily="18" charset="0"/>
              </a:rPr>
              <a:t>	Unusually, we </a:t>
            </a:r>
            <a:r>
              <a:rPr lang="fr-FR" altLang="fr-FR" sz="900" i="1" dirty="0" err="1">
                <a:solidFill>
                  <a:schemeClr val="accent5"/>
                </a:solidFill>
                <a:latin typeface="Bell MT" pitchFamily="18" charset="0"/>
              </a:rPr>
              <a:t>will</a:t>
            </a:r>
            <a:r>
              <a:rPr lang="fr-FR" altLang="fr-FR" sz="900" i="1" dirty="0">
                <a:solidFill>
                  <a:schemeClr val="accent5"/>
                </a:solidFill>
                <a:latin typeface="Bell MT" pitchFamily="18" charset="0"/>
              </a:rPr>
              <a:t> not </a:t>
            </a:r>
            <a:r>
              <a:rPr lang="fr-FR" altLang="fr-FR" sz="900" i="1" dirty="0" err="1">
                <a:solidFill>
                  <a:schemeClr val="accent5"/>
                </a:solidFill>
                <a:latin typeface="Bell MT" pitchFamily="18" charset="0"/>
              </a:rPr>
              <a:t>submit</a:t>
            </a:r>
            <a:r>
              <a:rPr lang="fr-FR" altLang="fr-FR" sz="900" i="1" dirty="0">
                <a:solidFill>
                  <a:schemeClr val="accent5"/>
                </a:solidFill>
                <a:latin typeface="Bell MT" pitchFamily="18" charset="0"/>
              </a:rPr>
              <a:t> </a:t>
            </a:r>
            <a:r>
              <a:rPr lang="fr-FR" altLang="fr-FR" sz="900" i="1" dirty="0" err="1">
                <a:solidFill>
                  <a:schemeClr val="accent5"/>
                </a:solidFill>
                <a:latin typeface="Bell MT" pitchFamily="18" charset="0"/>
              </a:rPr>
              <a:t>any</a:t>
            </a:r>
            <a:r>
              <a:rPr lang="fr-FR" altLang="fr-FR" sz="900" i="1" dirty="0">
                <a:solidFill>
                  <a:schemeClr val="accent5"/>
                </a:solidFill>
                <a:latin typeface="Bell MT" pitchFamily="18" charset="0"/>
              </a:rPr>
              <a:t> new </a:t>
            </a:r>
            <a:r>
              <a:rPr lang="fr-FR" altLang="fr-FR" sz="900" i="1" dirty="0" err="1">
                <a:solidFill>
                  <a:schemeClr val="accent5"/>
                </a:solidFill>
                <a:latin typeface="Bell MT" pitchFamily="18" charset="0"/>
              </a:rPr>
              <a:t>projects</a:t>
            </a:r>
            <a:r>
              <a:rPr lang="fr-FR" altLang="fr-FR" sz="900" i="1" dirty="0">
                <a:solidFill>
                  <a:schemeClr val="accent5"/>
                </a:solidFill>
                <a:latin typeface="Bell MT" pitchFamily="18" charset="0"/>
              </a:rPr>
              <a:t> for the 2020-21 </a:t>
            </a:r>
            <a:r>
              <a:rPr lang="fr-FR" altLang="fr-FR" sz="900" i="1" dirty="0" err="1">
                <a:solidFill>
                  <a:schemeClr val="accent5"/>
                </a:solidFill>
                <a:latin typeface="Bell MT" pitchFamily="18" charset="0"/>
              </a:rPr>
              <a:t>school</a:t>
            </a:r>
            <a:r>
              <a:rPr lang="fr-FR" altLang="fr-FR" sz="900" i="1" dirty="0">
                <a:solidFill>
                  <a:schemeClr val="accent5"/>
                </a:solidFill>
                <a:latin typeface="Bell MT" pitchFamily="18" charset="0"/>
              </a:rPr>
              <a:t> </a:t>
            </a:r>
            <a:r>
              <a:rPr lang="fr-FR" altLang="fr-FR" sz="900" i="1" dirty="0" err="1">
                <a:solidFill>
                  <a:schemeClr val="accent5"/>
                </a:solidFill>
                <a:latin typeface="Bell MT" pitchFamily="18" charset="0"/>
              </a:rPr>
              <a:t>year</a:t>
            </a:r>
            <a:r>
              <a:rPr lang="fr-FR" altLang="fr-FR" sz="900" i="1" dirty="0">
                <a:solidFill>
                  <a:schemeClr val="accent5"/>
                </a:solidFill>
                <a:latin typeface="Bell MT" pitchFamily="18" charset="0"/>
              </a:rPr>
              <a:t> in </a:t>
            </a:r>
            <a:r>
              <a:rPr lang="fr-FR" altLang="fr-FR" sz="900" i="1" err="1">
                <a:solidFill>
                  <a:schemeClr val="accent5"/>
                </a:solidFill>
                <a:latin typeface="Bell MT" pitchFamily="18" charset="0"/>
              </a:rPr>
              <a:t>this</a:t>
            </a:r>
            <a:r>
              <a:rPr lang="fr-FR" altLang="fr-FR" sz="900" i="1">
                <a:solidFill>
                  <a:schemeClr val="accent5"/>
                </a:solidFill>
                <a:latin typeface="Bell MT" pitchFamily="18" charset="0"/>
              </a:rPr>
              <a:t> document </a:t>
            </a:r>
            <a:r>
              <a:rPr lang="fr-FR" altLang="fr-FR" sz="900" i="1" dirty="0" err="1">
                <a:solidFill>
                  <a:schemeClr val="accent5"/>
                </a:solidFill>
                <a:latin typeface="Bell MT" pitchFamily="18" charset="0"/>
              </a:rPr>
              <a:t>waiting</a:t>
            </a:r>
            <a:r>
              <a:rPr lang="fr-FR" altLang="fr-FR" sz="900" i="1" dirty="0">
                <a:solidFill>
                  <a:schemeClr val="accent5"/>
                </a:solidFill>
                <a:latin typeface="Bell MT" pitchFamily="18" charset="0"/>
              </a:rPr>
              <a:t> for </a:t>
            </a:r>
            <a:r>
              <a:rPr lang="fr-FR" altLang="fr-FR" sz="900" i="1">
                <a:solidFill>
                  <a:schemeClr val="accent5"/>
                </a:solidFill>
                <a:latin typeface="Bell MT" pitchFamily="18" charset="0"/>
              </a:rPr>
              <a:t>a good </a:t>
            </a:r>
            <a:r>
              <a:rPr lang="fr-FR" altLang="fr-FR" sz="900" i="1" dirty="0" err="1">
                <a:solidFill>
                  <a:schemeClr val="accent5"/>
                </a:solidFill>
                <a:latin typeface="Bell MT" pitchFamily="18" charset="0"/>
              </a:rPr>
              <a:t>visibility</a:t>
            </a:r>
            <a:r>
              <a:rPr lang="fr-FR" altLang="fr-FR" sz="900" i="1" dirty="0">
                <a:solidFill>
                  <a:schemeClr val="accent5"/>
                </a:solidFill>
                <a:latin typeface="Bell MT" pitchFamily="18" charset="0"/>
              </a:rPr>
              <a:t> on the coronavirus situation. </a:t>
            </a:r>
            <a:r>
              <a:rPr lang="fr-FR" altLang="fr-FR" sz="900" i="1" dirty="0" err="1">
                <a:solidFill>
                  <a:schemeClr val="accent5"/>
                </a:solidFill>
                <a:latin typeface="Bell MT" pitchFamily="18" charset="0"/>
              </a:rPr>
              <a:t>Nevertheless</a:t>
            </a:r>
            <a:r>
              <a:rPr lang="fr-FR" altLang="fr-FR" sz="900" i="1">
                <a:solidFill>
                  <a:schemeClr val="accent5"/>
                </a:solidFill>
                <a:latin typeface="Bell MT" pitchFamily="18" charset="0"/>
              </a:rPr>
              <a:t>, at the end of september, we have finalized the </a:t>
            </a:r>
            <a:r>
              <a:rPr lang="fr-FR" altLang="fr-FR" sz="900" i="1" err="1">
                <a:solidFill>
                  <a:schemeClr val="accent5"/>
                </a:solidFill>
                <a:latin typeface="Bell MT" pitchFamily="18" charset="0"/>
              </a:rPr>
              <a:t>scholarships</a:t>
            </a:r>
            <a:r>
              <a:rPr lang="fr-FR" altLang="fr-FR" sz="900" i="1">
                <a:solidFill>
                  <a:schemeClr val="accent5"/>
                </a:solidFill>
                <a:latin typeface="Bell MT" pitchFamily="18" charset="0"/>
              </a:rPr>
              <a:t> distribution for the existing kids. </a:t>
            </a:r>
            <a:r>
              <a:rPr lang="fr-FR" altLang="fr-FR" sz="900" i="1" dirty="0">
                <a:solidFill>
                  <a:schemeClr val="accent5"/>
                </a:solidFill>
                <a:latin typeface="Bell MT" pitchFamily="18" charset="0"/>
              </a:rPr>
              <a:t>There </a:t>
            </a:r>
            <a:r>
              <a:rPr lang="fr-FR" altLang="fr-FR" sz="900" i="1" dirty="0" err="1">
                <a:solidFill>
                  <a:schemeClr val="accent5"/>
                </a:solidFill>
                <a:latin typeface="Bell MT" pitchFamily="18" charset="0"/>
              </a:rPr>
              <a:t>will</a:t>
            </a:r>
            <a:r>
              <a:rPr lang="fr-FR" altLang="fr-FR" sz="900" i="1" dirty="0">
                <a:solidFill>
                  <a:schemeClr val="accent5"/>
                </a:solidFill>
                <a:latin typeface="Bell MT" pitchFamily="18" charset="0"/>
              </a:rPr>
              <a:t> </a:t>
            </a:r>
            <a:r>
              <a:rPr lang="fr-FR" altLang="fr-FR" sz="900" i="1" dirty="0" err="1">
                <a:solidFill>
                  <a:schemeClr val="accent5"/>
                </a:solidFill>
                <a:latin typeface="Bell MT" pitchFamily="18" charset="0"/>
              </a:rPr>
              <a:t>be</a:t>
            </a:r>
            <a:r>
              <a:rPr lang="fr-FR" altLang="fr-FR" sz="900" i="1" dirty="0">
                <a:solidFill>
                  <a:schemeClr val="accent5"/>
                </a:solidFill>
                <a:latin typeface="Bell MT" pitchFamily="18" charset="0"/>
              </a:rPr>
              <a:t> no </a:t>
            </a:r>
            <a:r>
              <a:rPr lang="fr-FR" altLang="fr-FR" sz="900" i="1" dirty="0" err="1">
                <a:solidFill>
                  <a:schemeClr val="accent5"/>
                </a:solidFill>
                <a:latin typeface="Bell MT" pitchFamily="18" charset="0"/>
              </a:rPr>
              <a:t>selection</a:t>
            </a:r>
            <a:r>
              <a:rPr lang="fr-FR" altLang="fr-FR" sz="900" i="1" dirty="0">
                <a:solidFill>
                  <a:schemeClr val="accent5"/>
                </a:solidFill>
                <a:latin typeface="Bell MT" pitchFamily="18" charset="0"/>
              </a:rPr>
              <a:t> of new </a:t>
            </a:r>
            <a:r>
              <a:rPr lang="fr-FR" altLang="fr-FR" sz="900" i="1" err="1">
                <a:solidFill>
                  <a:schemeClr val="accent5"/>
                </a:solidFill>
                <a:latin typeface="Bell MT" pitchFamily="18" charset="0"/>
              </a:rPr>
              <a:t>scholarship</a:t>
            </a:r>
            <a:r>
              <a:rPr lang="fr-FR" altLang="fr-FR" sz="900" i="1">
                <a:solidFill>
                  <a:schemeClr val="accent5"/>
                </a:solidFill>
                <a:latin typeface="Bell MT" pitchFamily="18" charset="0"/>
              </a:rPr>
              <a:t> for </a:t>
            </a:r>
            <a:r>
              <a:rPr lang="fr-FR" altLang="fr-FR" sz="900" i="1" dirty="0" err="1">
                <a:solidFill>
                  <a:schemeClr val="accent5"/>
                </a:solidFill>
                <a:latin typeface="Bell MT" pitchFamily="18" charset="0"/>
              </a:rPr>
              <a:t>this</a:t>
            </a:r>
            <a:r>
              <a:rPr lang="fr-FR" altLang="fr-FR" sz="900" i="1" dirty="0">
                <a:solidFill>
                  <a:schemeClr val="accent5"/>
                </a:solidFill>
                <a:latin typeface="Bell MT" pitchFamily="18" charset="0"/>
              </a:rPr>
              <a:t> new </a:t>
            </a:r>
            <a:r>
              <a:rPr lang="fr-FR" altLang="fr-FR" sz="900" i="1" dirty="0" err="1">
                <a:solidFill>
                  <a:schemeClr val="accent5"/>
                </a:solidFill>
                <a:latin typeface="Bell MT" pitchFamily="18" charset="0"/>
              </a:rPr>
              <a:t>school</a:t>
            </a:r>
            <a:r>
              <a:rPr lang="fr-FR" altLang="fr-FR" sz="900" i="1" dirty="0">
                <a:solidFill>
                  <a:schemeClr val="accent5"/>
                </a:solidFill>
                <a:latin typeface="Bell MT" pitchFamily="18" charset="0"/>
              </a:rPr>
              <a:t> </a:t>
            </a:r>
            <a:r>
              <a:rPr lang="fr-FR" altLang="fr-FR" sz="900" i="1" dirty="0" err="1">
                <a:solidFill>
                  <a:schemeClr val="accent5"/>
                </a:solidFill>
                <a:latin typeface="Bell MT" pitchFamily="18" charset="0"/>
              </a:rPr>
              <a:t>year</a:t>
            </a:r>
            <a:r>
              <a:rPr lang="fr-FR" altLang="fr-FR" sz="900" i="1" dirty="0">
                <a:solidFill>
                  <a:schemeClr val="accent5"/>
                </a:solidFill>
                <a:latin typeface="Bell MT" pitchFamily="18" charset="0"/>
              </a:rPr>
              <a:t>. </a:t>
            </a:r>
            <a:r>
              <a:rPr lang="fr-FR" altLang="fr-FR" sz="900" i="1" dirty="0" err="1">
                <a:solidFill>
                  <a:schemeClr val="accent5"/>
                </a:solidFill>
                <a:latin typeface="Bell MT" pitchFamily="18" charset="0"/>
              </a:rPr>
              <a:t>We</a:t>
            </a:r>
            <a:r>
              <a:rPr lang="fr-FR" altLang="fr-FR" sz="900" i="1" dirty="0">
                <a:solidFill>
                  <a:schemeClr val="accent5"/>
                </a:solidFill>
                <a:latin typeface="Bell MT" pitchFamily="18" charset="0"/>
              </a:rPr>
              <a:t> </a:t>
            </a:r>
            <a:r>
              <a:rPr lang="fr-FR" altLang="fr-FR" sz="900" i="1" dirty="0" err="1">
                <a:solidFill>
                  <a:schemeClr val="accent5"/>
                </a:solidFill>
                <a:latin typeface="Bell MT" pitchFamily="18" charset="0"/>
              </a:rPr>
              <a:t>will</a:t>
            </a:r>
            <a:r>
              <a:rPr lang="fr-FR" altLang="fr-FR" sz="900" i="1" dirty="0">
                <a:solidFill>
                  <a:schemeClr val="accent5"/>
                </a:solidFill>
                <a:latin typeface="Bell MT" pitchFamily="18" charset="0"/>
              </a:rPr>
              <a:t> </a:t>
            </a:r>
            <a:r>
              <a:rPr lang="fr-FR" altLang="fr-FR" sz="900" i="1" dirty="0" err="1">
                <a:solidFill>
                  <a:schemeClr val="accent5"/>
                </a:solidFill>
                <a:latin typeface="Bell MT" pitchFamily="18" charset="0"/>
              </a:rPr>
              <a:t>keep</a:t>
            </a:r>
            <a:r>
              <a:rPr lang="fr-FR" altLang="fr-FR" sz="900" i="1" dirty="0">
                <a:solidFill>
                  <a:schemeClr val="accent5"/>
                </a:solidFill>
                <a:latin typeface="Bell MT" pitchFamily="18" charset="0"/>
              </a:rPr>
              <a:t> </a:t>
            </a:r>
            <a:r>
              <a:rPr lang="fr-FR" altLang="fr-FR" sz="900" i="1" dirty="0" err="1">
                <a:solidFill>
                  <a:schemeClr val="accent5"/>
                </a:solidFill>
                <a:latin typeface="Bell MT" pitchFamily="18" charset="0"/>
              </a:rPr>
              <a:t>you</a:t>
            </a:r>
            <a:r>
              <a:rPr lang="fr-FR" altLang="fr-FR" sz="900" i="1" dirty="0">
                <a:solidFill>
                  <a:schemeClr val="accent5"/>
                </a:solidFill>
                <a:latin typeface="Bell MT" pitchFamily="18" charset="0"/>
              </a:rPr>
              <a:t> </a:t>
            </a:r>
            <a:r>
              <a:rPr lang="fr-FR" altLang="fr-FR" sz="900" i="1" dirty="0" err="1">
                <a:solidFill>
                  <a:schemeClr val="accent5"/>
                </a:solidFill>
                <a:latin typeface="Bell MT" pitchFamily="18" charset="0"/>
              </a:rPr>
              <a:t>informed</a:t>
            </a:r>
            <a:r>
              <a:rPr lang="fr-FR" altLang="fr-FR" sz="900" i="1" dirty="0">
                <a:solidFill>
                  <a:schemeClr val="accent5"/>
                </a:solidFill>
                <a:latin typeface="Bell MT" pitchFamily="18" charset="0"/>
              </a:rPr>
              <a:t> of </a:t>
            </a:r>
            <a:r>
              <a:rPr lang="fr-FR" altLang="fr-FR" sz="900" i="1" dirty="0" err="1">
                <a:solidFill>
                  <a:schemeClr val="accent5"/>
                </a:solidFill>
                <a:latin typeface="Bell MT" pitchFamily="18" charset="0"/>
              </a:rPr>
              <a:t>developments</a:t>
            </a:r>
            <a:r>
              <a:rPr lang="fr-FR" altLang="fr-FR" sz="900" i="1" dirty="0">
                <a:solidFill>
                  <a:schemeClr val="accent5"/>
                </a:solidFill>
                <a:latin typeface="Bell MT" pitchFamily="18" charset="0"/>
              </a:rPr>
              <a:t> as </a:t>
            </a:r>
            <a:r>
              <a:rPr lang="fr-FR" altLang="fr-FR" sz="900" i="1" dirty="0" err="1">
                <a:solidFill>
                  <a:schemeClr val="accent5"/>
                </a:solidFill>
                <a:latin typeface="Bell MT" pitchFamily="18" charset="0"/>
              </a:rPr>
              <a:t>soon</a:t>
            </a:r>
            <a:r>
              <a:rPr lang="fr-FR" altLang="fr-FR" sz="900" i="1" dirty="0">
                <a:solidFill>
                  <a:schemeClr val="accent5"/>
                </a:solidFill>
                <a:latin typeface="Bell MT" pitchFamily="18" charset="0"/>
              </a:rPr>
              <a:t> as possible </a:t>
            </a:r>
          </a:p>
          <a:p>
            <a:pPr marL="0" indent="0" algn="just">
              <a:buNone/>
            </a:pPr>
            <a:r>
              <a:rPr lang="fr-FR" altLang="fr-FR" sz="900" i="1" dirty="0">
                <a:solidFill>
                  <a:schemeClr val="accent5"/>
                </a:solidFill>
                <a:latin typeface="Bell MT" pitchFamily="18" charset="0"/>
              </a:rPr>
              <a:t> </a:t>
            </a:r>
          </a:p>
          <a:p>
            <a:pPr marL="0" indent="0" algn="just">
              <a:buNone/>
            </a:pPr>
            <a:r>
              <a:rPr lang="fr-FR" altLang="fr-FR" sz="900" i="1" dirty="0">
                <a:solidFill>
                  <a:schemeClr val="accent5"/>
                </a:solidFill>
                <a:latin typeface="Bell MT" pitchFamily="18" charset="0"/>
              </a:rPr>
              <a:t>	I </a:t>
            </a:r>
            <a:r>
              <a:rPr lang="fr-FR" altLang="fr-FR" sz="900" i="1" dirty="0" err="1">
                <a:solidFill>
                  <a:schemeClr val="accent5"/>
                </a:solidFill>
                <a:latin typeface="Bell MT" pitchFamily="18" charset="0"/>
              </a:rPr>
              <a:t>wanted</a:t>
            </a:r>
            <a:r>
              <a:rPr lang="fr-FR" altLang="fr-FR" sz="900" i="1" dirty="0">
                <a:solidFill>
                  <a:schemeClr val="accent5"/>
                </a:solidFill>
                <a:latin typeface="Bell MT" pitchFamily="18" charset="0"/>
              </a:rPr>
              <a:t> to </a:t>
            </a:r>
            <a:r>
              <a:rPr lang="fr-FR" altLang="fr-FR" sz="900" i="1" dirty="0" err="1">
                <a:solidFill>
                  <a:schemeClr val="accent5"/>
                </a:solidFill>
                <a:latin typeface="Bell MT" pitchFamily="18" charset="0"/>
              </a:rPr>
              <a:t>thank</a:t>
            </a:r>
            <a:r>
              <a:rPr lang="fr-FR" altLang="fr-FR" sz="900" i="1" dirty="0">
                <a:solidFill>
                  <a:schemeClr val="accent5"/>
                </a:solidFill>
                <a:latin typeface="Bell MT" pitchFamily="18" charset="0"/>
              </a:rPr>
              <a:t> all the </a:t>
            </a:r>
            <a:r>
              <a:rPr lang="fr-FR" altLang="fr-FR" sz="900" i="1" dirty="0" err="1">
                <a:solidFill>
                  <a:schemeClr val="accent5"/>
                </a:solidFill>
                <a:latin typeface="Bell MT" pitchFamily="18" charset="0"/>
              </a:rPr>
              <a:t>donators</a:t>
            </a:r>
            <a:r>
              <a:rPr lang="fr-FR" altLang="fr-FR" sz="900" i="1" dirty="0">
                <a:solidFill>
                  <a:schemeClr val="accent5"/>
                </a:solidFill>
                <a:latin typeface="Bell MT" pitchFamily="18" charset="0"/>
              </a:rPr>
              <a:t> of the association as </a:t>
            </a:r>
            <a:r>
              <a:rPr lang="fr-FR" altLang="fr-FR" sz="900" i="1" dirty="0" err="1">
                <a:solidFill>
                  <a:schemeClr val="accent5"/>
                </a:solidFill>
                <a:latin typeface="Bell MT" pitchFamily="18" charset="0"/>
              </a:rPr>
              <a:t>well</a:t>
            </a:r>
            <a:r>
              <a:rPr lang="fr-FR" altLang="fr-FR" sz="900" i="1" dirty="0">
                <a:solidFill>
                  <a:schemeClr val="accent5"/>
                </a:solidFill>
                <a:latin typeface="Bell MT" pitchFamily="18" charset="0"/>
              </a:rPr>
              <a:t> as the active </a:t>
            </a:r>
            <a:r>
              <a:rPr lang="fr-FR" altLang="fr-FR" sz="900" i="1" dirty="0" err="1">
                <a:solidFill>
                  <a:schemeClr val="accent5"/>
                </a:solidFill>
                <a:latin typeface="Bell MT" pitchFamily="18" charset="0"/>
              </a:rPr>
              <a:t>members</a:t>
            </a:r>
            <a:r>
              <a:rPr lang="fr-FR" altLang="fr-FR" sz="900" i="1" dirty="0">
                <a:solidFill>
                  <a:schemeClr val="accent5"/>
                </a:solidFill>
                <a:latin typeface="Bell MT" pitchFamily="18" charset="0"/>
              </a:rPr>
              <a:t> and </a:t>
            </a:r>
            <a:r>
              <a:rPr lang="fr-FR" altLang="fr-FR" sz="900" i="1" dirty="0" err="1">
                <a:solidFill>
                  <a:schemeClr val="accent5"/>
                </a:solidFill>
                <a:latin typeface="Bell MT" pitchFamily="18" charset="0"/>
              </a:rPr>
              <a:t>partners</a:t>
            </a:r>
            <a:r>
              <a:rPr lang="fr-FR" altLang="fr-FR" sz="900" i="1" dirty="0">
                <a:solidFill>
                  <a:schemeClr val="accent5"/>
                </a:solidFill>
                <a:latin typeface="Bell MT" pitchFamily="18" charset="0"/>
              </a:rPr>
              <a:t> for </a:t>
            </a:r>
            <a:r>
              <a:rPr lang="fr-FR" altLang="fr-FR" sz="900" i="1" dirty="0" err="1">
                <a:solidFill>
                  <a:schemeClr val="accent5"/>
                </a:solidFill>
                <a:latin typeface="Bell MT" pitchFamily="18" charset="0"/>
              </a:rPr>
              <a:t>your</a:t>
            </a:r>
            <a:r>
              <a:rPr lang="fr-FR" altLang="fr-FR" sz="900" i="1" dirty="0">
                <a:solidFill>
                  <a:schemeClr val="accent5"/>
                </a:solidFill>
                <a:latin typeface="Bell MT" pitchFamily="18" charset="0"/>
              </a:rPr>
              <a:t> support. </a:t>
            </a:r>
          </a:p>
          <a:p>
            <a:pPr marL="0" indent="0" algn="just">
              <a:buNone/>
            </a:pPr>
            <a:endParaRPr lang="fr-FR" altLang="fr-FR" sz="900" i="1" dirty="0">
              <a:solidFill>
                <a:schemeClr val="accent5"/>
              </a:solidFill>
              <a:latin typeface="Bell MT" pitchFamily="18" charset="0"/>
            </a:endParaRPr>
          </a:p>
          <a:p>
            <a:pPr marL="0" indent="0" algn="just">
              <a:buNone/>
            </a:pPr>
            <a:r>
              <a:rPr lang="fr-FR" altLang="fr-FR" sz="900" i="1" dirty="0">
                <a:solidFill>
                  <a:schemeClr val="accent5"/>
                </a:solidFill>
                <a:latin typeface="Bell MT" pitchFamily="18" charset="0"/>
              </a:rPr>
              <a:t>	Be </a:t>
            </a:r>
            <a:r>
              <a:rPr lang="fr-FR" altLang="fr-FR" sz="900" i="1" dirty="0" err="1">
                <a:solidFill>
                  <a:schemeClr val="accent5"/>
                </a:solidFill>
                <a:latin typeface="Bell MT" pitchFamily="18" charset="0"/>
              </a:rPr>
              <a:t>well</a:t>
            </a:r>
            <a:r>
              <a:rPr lang="fr-FR" altLang="fr-FR" sz="900" i="1" dirty="0">
                <a:solidFill>
                  <a:schemeClr val="accent5"/>
                </a:solidFill>
                <a:latin typeface="Bell MT" pitchFamily="18" charset="0"/>
              </a:rPr>
              <a:t> and </a:t>
            </a:r>
            <a:r>
              <a:rPr lang="fr-FR" altLang="fr-FR" sz="900" i="1" dirty="0" err="1">
                <a:solidFill>
                  <a:schemeClr val="accent5"/>
                </a:solidFill>
                <a:latin typeface="Bell MT" pitchFamily="18" charset="0"/>
              </a:rPr>
              <a:t>remain</a:t>
            </a:r>
            <a:r>
              <a:rPr lang="fr-FR" altLang="fr-FR" sz="900" i="1" dirty="0">
                <a:solidFill>
                  <a:schemeClr val="accent5"/>
                </a:solidFill>
                <a:latin typeface="Bell MT" pitchFamily="18" charset="0"/>
              </a:rPr>
              <a:t> vigilant. </a:t>
            </a:r>
          </a:p>
          <a:p>
            <a:pPr marL="0" indent="0" algn="just">
              <a:buNone/>
            </a:pPr>
            <a:endParaRPr lang="fr-FR" altLang="fr-FR" sz="900" i="1" dirty="0">
              <a:solidFill>
                <a:schemeClr val="accent5"/>
              </a:solidFill>
              <a:latin typeface="Bell MT" pitchFamily="18" charset="0"/>
            </a:endParaRPr>
          </a:p>
          <a:p>
            <a:pPr marL="0" indent="0" algn="just">
              <a:buNone/>
            </a:pPr>
            <a:endParaRPr lang="fr-FR" altLang="fr-FR" sz="900" i="1" dirty="0">
              <a:solidFill>
                <a:schemeClr val="accent5"/>
              </a:solidFill>
              <a:latin typeface="Bell MT" pitchFamily="18" charset="0"/>
            </a:endParaRPr>
          </a:p>
          <a:p>
            <a:pPr marL="0" indent="0" algn="r">
              <a:buNone/>
            </a:pPr>
            <a:r>
              <a:rPr lang="fr-FR" sz="900" i="1" dirty="0">
                <a:solidFill>
                  <a:schemeClr val="accent5"/>
                </a:solidFill>
                <a:latin typeface="Bell MT" pitchFamily="18" charset="0"/>
              </a:rPr>
              <a:t>Best </a:t>
            </a:r>
            <a:r>
              <a:rPr lang="fr-FR" sz="900" i="1" dirty="0" err="1">
                <a:solidFill>
                  <a:schemeClr val="accent5"/>
                </a:solidFill>
                <a:latin typeface="Bell MT" pitchFamily="18" charset="0"/>
              </a:rPr>
              <a:t>wishes</a:t>
            </a:r>
            <a:r>
              <a:rPr lang="fr-FR" sz="900" i="1" dirty="0">
                <a:solidFill>
                  <a:schemeClr val="accent5"/>
                </a:solidFill>
                <a:latin typeface="Bell MT" pitchFamily="18" charset="0"/>
              </a:rPr>
              <a:t>,</a:t>
            </a:r>
          </a:p>
          <a:p>
            <a:pPr marL="0" indent="0" algn="r">
              <a:buNone/>
            </a:pPr>
            <a:r>
              <a:rPr lang="fr-FR" sz="900" i="1" dirty="0">
                <a:solidFill>
                  <a:schemeClr val="accent5"/>
                </a:solidFill>
                <a:latin typeface="Bell MT" pitchFamily="18" charset="0"/>
              </a:rPr>
              <a:t>Tahina RALAMBOZAFY RANAIVO</a:t>
            </a:r>
          </a:p>
          <a:p>
            <a:pPr marL="0" indent="0" algn="r">
              <a:buNone/>
            </a:pPr>
            <a:r>
              <a:rPr lang="fr-FR" sz="900" i="1" dirty="0">
                <a:solidFill>
                  <a:schemeClr val="accent5"/>
                </a:solidFill>
                <a:latin typeface="Bell MT" pitchFamily="18" charset="0"/>
              </a:rPr>
              <a:t>	</a:t>
            </a:r>
          </a:p>
        </p:txBody>
      </p:sp>
    </p:spTree>
    <p:extLst>
      <p:ext uri="{BB962C8B-B14F-4D97-AF65-F5344CB8AC3E}">
        <p14:creationId xmlns:p14="http://schemas.microsoft.com/office/powerpoint/2010/main" val="2186663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DDA68E-54D7-4955-8499-0DF4030C09E0}" type="slidenum">
              <a:rPr lang="fr-FR" smtClean="0"/>
              <a:pPr/>
              <a:t>4</a:t>
            </a:fld>
            <a:endParaRPr lang="fr-FR"/>
          </a:p>
        </p:txBody>
      </p:sp>
      <p:sp>
        <p:nvSpPr>
          <p:cNvPr id="5" name="ZoneTexte 4"/>
          <p:cNvSpPr txBox="1"/>
          <p:nvPr/>
        </p:nvSpPr>
        <p:spPr>
          <a:xfrm>
            <a:off x="446936" y="2344187"/>
            <a:ext cx="8219256" cy="1246495"/>
          </a:xfrm>
          <a:prstGeom prst="rect">
            <a:avLst/>
          </a:prstGeom>
          <a:noFill/>
        </p:spPr>
        <p:txBody>
          <a:bodyPr wrap="square" rtlCol="0">
            <a:spAutoFit/>
          </a:bodyPr>
          <a:lstStyle/>
          <a:p>
            <a:pPr algn="ctr"/>
            <a:r>
              <a:rPr lang="en-US" sz="2500" b="1" dirty="0">
                <a:solidFill>
                  <a:srgbClr val="76B531"/>
                </a:solidFill>
                <a:latin typeface="Bell MT" panose="02020503060305020303" pitchFamily="18" charset="0"/>
              </a:rPr>
              <a:t>PRESENTATION ANJARA BIRIKY</a:t>
            </a:r>
          </a:p>
          <a:p>
            <a:pPr algn="ctr"/>
            <a:endParaRPr lang="en-US" sz="2500" i="1" dirty="0">
              <a:solidFill>
                <a:schemeClr val="accent5"/>
              </a:solidFill>
              <a:latin typeface="Bell MT" panose="02020503060305020303" pitchFamily="18" charset="0"/>
            </a:endParaRPr>
          </a:p>
          <a:p>
            <a:pPr algn="ctr"/>
            <a:r>
              <a:rPr lang="en-US" sz="2500" i="1" dirty="0">
                <a:solidFill>
                  <a:srgbClr val="0070C0"/>
                </a:solidFill>
                <a:latin typeface="Bell MT" panose="02020503060305020303" pitchFamily="18" charset="0"/>
              </a:rPr>
              <a:t>ANJARA BIRIKY PRESENTATION</a:t>
            </a:r>
          </a:p>
        </p:txBody>
      </p:sp>
      <p:sp>
        <p:nvSpPr>
          <p:cNvPr id="14" name="Rectangle 13"/>
          <p:cNvSpPr/>
          <p:nvPr/>
        </p:nvSpPr>
        <p:spPr>
          <a:xfrm>
            <a:off x="0" y="6488668"/>
            <a:ext cx="9144000" cy="292388"/>
          </a:xfrm>
          <a:prstGeom prst="rect">
            <a:avLst/>
          </a:prstGeom>
        </p:spPr>
        <p:txBody>
          <a:bodyPr wrap="square">
            <a:spAutoFit/>
          </a:bodyPr>
          <a:lstStyle/>
          <a:p>
            <a:pPr algn="ctr">
              <a:buNone/>
            </a:pPr>
            <a:r>
              <a:rPr lang="fr-FR" sz="1300">
                <a:solidFill>
                  <a:schemeClr val="bg1"/>
                </a:solidFill>
                <a:latin typeface="Bell MT" pitchFamily="18" charset="0"/>
              </a:rPr>
              <a:t>Octobre 2019</a:t>
            </a:r>
            <a:endParaRPr lang="fr-FR" sz="1300" dirty="0">
              <a:solidFill>
                <a:schemeClr val="bg1"/>
              </a:solidFill>
              <a:latin typeface="Bell MT" pitchFamily="18" charset="0"/>
            </a:endParaRPr>
          </a:p>
        </p:txBody>
      </p:sp>
      <p:pic>
        <p:nvPicPr>
          <p:cNvPr id="17" name="Image 16">
            <a:extLst>
              <a:ext uri="{FF2B5EF4-FFF2-40B4-BE49-F238E27FC236}">
                <a16:creationId xmlns:a16="http://schemas.microsoft.com/office/drawing/2014/main" id="{5839B47E-06F6-4FD8-90B2-24C83F99860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3882" y="4848567"/>
            <a:ext cx="1216235" cy="1156592"/>
          </a:xfrm>
          <a:prstGeom prst="rect">
            <a:avLst/>
          </a:prstGeom>
          <a:noFill/>
          <a:ln>
            <a:noFill/>
          </a:ln>
        </p:spPr>
      </p:pic>
      <p:sp>
        <p:nvSpPr>
          <p:cNvPr id="10" name="ZoneTexte 9">
            <a:extLst>
              <a:ext uri="{FF2B5EF4-FFF2-40B4-BE49-F238E27FC236}">
                <a16:creationId xmlns:a16="http://schemas.microsoft.com/office/drawing/2014/main" id="{80307E3D-BA3D-47B7-8EDE-75AF6134FE83}"/>
              </a:ext>
            </a:extLst>
          </p:cNvPr>
          <p:cNvSpPr txBox="1"/>
          <p:nvPr/>
        </p:nvSpPr>
        <p:spPr>
          <a:xfrm>
            <a:off x="6012160" y="66690"/>
            <a:ext cx="3047629" cy="553998"/>
          </a:xfrm>
          <a:prstGeom prst="rect">
            <a:avLst/>
          </a:prstGeom>
          <a:noFill/>
        </p:spPr>
        <p:txBody>
          <a:bodyPr wrap="none" rtlCol="0">
            <a:spAutoFit/>
          </a:bodyPr>
          <a:lstStyle/>
          <a:p>
            <a:r>
              <a:rPr lang="fr-FR" sz="3000" b="1" dirty="0">
                <a:solidFill>
                  <a:srgbClr val="0070C0"/>
                </a:solidFill>
                <a:latin typeface="Californian FB" pitchFamily="18" charset="0"/>
              </a:rPr>
              <a:t>ANJARA</a:t>
            </a:r>
            <a:r>
              <a:rPr lang="fr-FR" sz="3000" b="1" dirty="0">
                <a:solidFill>
                  <a:schemeClr val="accent3"/>
                </a:solidFill>
                <a:latin typeface="Bell MT" pitchFamily="18" charset="0"/>
              </a:rPr>
              <a:t>BIRIKY</a:t>
            </a:r>
          </a:p>
        </p:txBody>
      </p:sp>
      <p:cxnSp>
        <p:nvCxnSpPr>
          <p:cNvPr id="15" name="Connecteur droit 14">
            <a:extLst>
              <a:ext uri="{FF2B5EF4-FFF2-40B4-BE49-F238E27FC236}">
                <a16:creationId xmlns:a16="http://schemas.microsoft.com/office/drawing/2014/main" id="{37F9DE6A-C22A-4A5A-9D4D-6D7EB0BA264B}"/>
              </a:ext>
            </a:extLst>
          </p:cNvPr>
          <p:cNvCxnSpPr/>
          <p:nvPr/>
        </p:nvCxnSpPr>
        <p:spPr>
          <a:xfrm>
            <a:off x="0" y="692696"/>
            <a:ext cx="9144000" cy="0"/>
          </a:xfrm>
          <a:prstGeom prst="line">
            <a:avLst/>
          </a:prstGeom>
          <a:ln w="127000">
            <a:gradFill flip="none" rotWithShape="1">
              <a:gsLst>
                <a:gs pos="100000">
                  <a:srgbClr val="0070C0"/>
                </a:gs>
                <a:gs pos="0">
                  <a:schemeClr val="accent3"/>
                </a:gs>
                <a:gs pos="100000">
                  <a:schemeClr val="tx1"/>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641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DDA68E-54D7-4955-8499-0DF4030C09E0}" type="slidenum">
              <a:rPr lang="fr-FR" smtClean="0"/>
              <a:pPr/>
              <a:t>5</a:t>
            </a:fld>
            <a:endParaRPr lang="fr-FR"/>
          </a:p>
        </p:txBody>
      </p:sp>
      <p:sp>
        <p:nvSpPr>
          <p:cNvPr id="5" name="ZoneTexte 4"/>
          <p:cNvSpPr txBox="1"/>
          <p:nvPr/>
        </p:nvSpPr>
        <p:spPr>
          <a:xfrm>
            <a:off x="0" y="940658"/>
            <a:ext cx="9144000" cy="400110"/>
          </a:xfrm>
          <a:prstGeom prst="rect">
            <a:avLst/>
          </a:prstGeom>
          <a:noFill/>
        </p:spPr>
        <p:txBody>
          <a:bodyPr wrap="square" rtlCol="0">
            <a:spAutoFit/>
          </a:bodyPr>
          <a:lstStyle/>
          <a:p>
            <a:pPr algn="ctr"/>
            <a:r>
              <a:rPr lang="en-US" sz="2000" b="1" dirty="0" err="1">
                <a:solidFill>
                  <a:srgbClr val="76B531"/>
                </a:solidFill>
                <a:latin typeface="Bell MT" panose="02020503060305020303" pitchFamily="18" charset="0"/>
              </a:rPr>
              <a:t>Chiffres</a:t>
            </a:r>
            <a:r>
              <a:rPr lang="en-US" sz="2000" b="1" dirty="0">
                <a:solidFill>
                  <a:srgbClr val="76B531"/>
                </a:solidFill>
                <a:latin typeface="Bell MT" panose="02020503060305020303" pitchFamily="18" charset="0"/>
              </a:rPr>
              <a:t> </a:t>
            </a:r>
            <a:r>
              <a:rPr lang="en-US" sz="2000" b="1" dirty="0" err="1">
                <a:solidFill>
                  <a:srgbClr val="76B531"/>
                </a:solidFill>
                <a:latin typeface="Bell MT" panose="02020503060305020303" pitchFamily="18" charset="0"/>
              </a:rPr>
              <a:t>clés</a:t>
            </a:r>
            <a:r>
              <a:rPr lang="en-US" sz="2000" b="1" dirty="0">
                <a:solidFill>
                  <a:srgbClr val="76B531"/>
                </a:solidFill>
                <a:latin typeface="Bell MT" panose="02020503060305020303" pitchFamily="18" charset="0"/>
              </a:rPr>
              <a:t> </a:t>
            </a:r>
            <a:r>
              <a:rPr lang="en-US" sz="2000" b="1" dirty="0" err="1">
                <a:solidFill>
                  <a:srgbClr val="76B531"/>
                </a:solidFill>
                <a:latin typeface="Bell MT" panose="02020503060305020303" pitchFamily="18" charset="0"/>
              </a:rPr>
              <a:t>d’Anjara</a:t>
            </a:r>
            <a:r>
              <a:rPr lang="en-US" sz="2000" b="1" dirty="0">
                <a:solidFill>
                  <a:srgbClr val="76B531"/>
                </a:solidFill>
                <a:latin typeface="Bell MT" panose="02020503060305020303" pitchFamily="18" charset="0"/>
              </a:rPr>
              <a:t> </a:t>
            </a:r>
            <a:r>
              <a:rPr lang="en-US" sz="2000" b="1" dirty="0" err="1">
                <a:solidFill>
                  <a:srgbClr val="76B531"/>
                </a:solidFill>
                <a:latin typeface="Bell MT" panose="02020503060305020303" pitchFamily="18" charset="0"/>
              </a:rPr>
              <a:t>Biriky</a:t>
            </a:r>
            <a:r>
              <a:rPr lang="en-US" sz="2000" b="1" dirty="0">
                <a:solidFill>
                  <a:srgbClr val="76B531"/>
                </a:solidFill>
                <a:latin typeface="Bell MT" panose="02020503060305020303" pitchFamily="18" charset="0"/>
              </a:rPr>
              <a:t> Association / </a:t>
            </a:r>
            <a:r>
              <a:rPr lang="en-US" sz="2000" i="1" dirty="0" err="1">
                <a:solidFill>
                  <a:srgbClr val="0070C0"/>
                </a:solidFill>
                <a:latin typeface="Bell MT" panose="02020503060305020303" pitchFamily="18" charset="0"/>
              </a:rPr>
              <a:t>Anjara</a:t>
            </a:r>
            <a:r>
              <a:rPr lang="en-US" sz="2000" i="1" dirty="0">
                <a:solidFill>
                  <a:srgbClr val="0070C0"/>
                </a:solidFill>
                <a:latin typeface="Bell MT" panose="02020503060305020303" pitchFamily="18" charset="0"/>
              </a:rPr>
              <a:t> </a:t>
            </a:r>
            <a:r>
              <a:rPr lang="en-US" sz="2000" i="1" dirty="0" err="1">
                <a:solidFill>
                  <a:srgbClr val="0070C0"/>
                </a:solidFill>
                <a:latin typeface="Bell MT" panose="02020503060305020303" pitchFamily="18" charset="0"/>
              </a:rPr>
              <a:t>Biriky</a:t>
            </a:r>
            <a:r>
              <a:rPr lang="en-US" sz="2000" i="1" dirty="0">
                <a:solidFill>
                  <a:srgbClr val="0070C0"/>
                </a:solidFill>
                <a:latin typeface="Bell MT" panose="02020503060305020303" pitchFamily="18" charset="0"/>
              </a:rPr>
              <a:t> Association key figures</a:t>
            </a:r>
          </a:p>
        </p:txBody>
      </p:sp>
      <p:sp>
        <p:nvSpPr>
          <p:cNvPr id="9" name="ZoneTexte 8"/>
          <p:cNvSpPr txBox="1"/>
          <p:nvPr/>
        </p:nvSpPr>
        <p:spPr>
          <a:xfrm>
            <a:off x="5580112" y="1635808"/>
            <a:ext cx="3324014" cy="4693593"/>
          </a:xfrm>
          <a:prstGeom prst="rect">
            <a:avLst/>
          </a:prstGeom>
          <a:noFill/>
        </p:spPr>
        <p:txBody>
          <a:bodyPr wrap="square" rtlCol="0">
            <a:spAutoFit/>
          </a:bodyPr>
          <a:lstStyle/>
          <a:p>
            <a:r>
              <a:rPr lang="en-US" sz="1500" dirty="0">
                <a:solidFill>
                  <a:schemeClr val="bg1">
                    <a:lumMod val="65000"/>
                  </a:schemeClr>
                </a:solidFill>
                <a:latin typeface="Stencil" panose="040409050D0802020404" pitchFamily="82" charset="0"/>
              </a:rPr>
              <a:t>8</a:t>
            </a:r>
          </a:p>
          <a:p>
            <a:r>
              <a:rPr lang="en-US" sz="1500" dirty="0">
                <a:solidFill>
                  <a:srgbClr val="0070C0"/>
                </a:solidFill>
                <a:latin typeface="Bell MT" panose="02020503060305020303" pitchFamily="18" charset="0"/>
              </a:rPr>
              <a:t>Schools helped</a:t>
            </a:r>
          </a:p>
          <a:p>
            <a:endParaRPr lang="en-US" sz="1500" dirty="0">
              <a:solidFill>
                <a:srgbClr val="92D050"/>
              </a:solidFill>
              <a:latin typeface="Stencil" panose="040409050D0802020404" pitchFamily="82" charset="0"/>
            </a:endParaRPr>
          </a:p>
          <a:p>
            <a:r>
              <a:rPr lang="en-US" sz="1500" dirty="0">
                <a:solidFill>
                  <a:schemeClr val="accent6">
                    <a:lumMod val="75000"/>
                  </a:schemeClr>
                </a:solidFill>
                <a:latin typeface="Stencil" panose="040409050D0802020404" pitchFamily="82" charset="0"/>
              </a:rPr>
              <a:t> </a:t>
            </a:r>
            <a:r>
              <a:rPr lang="en-US" sz="1500" dirty="0">
                <a:solidFill>
                  <a:schemeClr val="accent5">
                    <a:lumMod val="60000"/>
                    <a:lumOff val="40000"/>
                  </a:schemeClr>
                </a:solidFill>
                <a:latin typeface="Stencil" panose="040409050D0802020404" pitchFamily="82" charset="0"/>
              </a:rPr>
              <a:t>2</a:t>
            </a:r>
            <a:r>
              <a:rPr lang="en-US" sz="1500" dirty="0">
                <a:solidFill>
                  <a:schemeClr val="accent6">
                    <a:lumMod val="75000"/>
                  </a:schemeClr>
                </a:solidFill>
                <a:latin typeface="Stencil" panose="040409050D0802020404" pitchFamily="82" charset="0"/>
              </a:rPr>
              <a:t> </a:t>
            </a:r>
            <a:r>
              <a:rPr lang="en-US" sz="1500" dirty="0">
                <a:solidFill>
                  <a:srgbClr val="7030A0"/>
                </a:solidFill>
                <a:latin typeface="Stencil" panose="040409050D0802020404" pitchFamily="82" charset="0"/>
              </a:rPr>
              <a:t>1</a:t>
            </a:r>
            <a:r>
              <a:rPr lang="en-US" sz="1500" dirty="0">
                <a:solidFill>
                  <a:schemeClr val="accent6">
                    <a:lumMod val="75000"/>
                  </a:schemeClr>
                </a:solidFill>
                <a:latin typeface="Stencil" panose="040409050D0802020404" pitchFamily="82" charset="0"/>
              </a:rPr>
              <a:t>5</a:t>
            </a:r>
            <a:r>
              <a:rPr lang="en-US" sz="1500" dirty="0">
                <a:solidFill>
                  <a:srgbClr val="FF0000"/>
                </a:solidFill>
                <a:latin typeface="Stencil" panose="040409050D0802020404" pitchFamily="82" charset="0"/>
              </a:rPr>
              <a:t>0</a:t>
            </a:r>
          </a:p>
          <a:p>
            <a:r>
              <a:rPr lang="en-US" sz="1500" dirty="0">
                <a:solidFill>
                  <a:srgbClr val="0070C0"/>
                </a:solidFill>
                <a:latin typeface="Bell MT" panose="02020503060305020303" pitchFamily="18" charset="0"/>
              </a:rPr>
              <a:t>Underprivileged children encouraged</a:t>
            </a:r>
          </a:p>
          <a:p>
            <a:endParaRPr lang="en-US" sz="1500" dirty="0">
              <a:solidFill>
                <a:srgbClr val="7030A0"/>
              </a:solidFill>
              <a:effectLst>
                <a:outerShdw blurRad="38100" dist="38100" dir="2700000" algn="tl">
                  <a:srgbClr val="000000">
                    <a:alpha val="43137"/>
                  </a:srgbClr>
                </a:outerShdw>
              </a:effectLst>
              <a:latin typeface="Stencil" panose="040409050D0802020404" pitchFamily="82" charset="0"/>
            </a:endParaRPr>
          </a:p>
          <a:p>
            <a:r>
              <a:rPr lang="en-US" sz="1500" dirty="0">
                <a:latin typeface="Stencil" panose="040409050D0802020404" pitchFamily="82" charset="0"/>
              </a:rPr>
              <a:t>8 500</a:t>
            </a:r>
          </a:p>
          <a:p>
            <a:r>
              <a:rPr lang="en-US" sz="1500" dirty="0">
                <a:solidFill>
                  <a:srgbClr val="0070C0"/>
                </a:solidFill>
                <a:latin typeface="Bell MT" panose="02020503060305020303" pitchFamily="18" charset="0"/>
              </a:rPr>
              <a:t>Average annual budget </a:t>
            </a:r>
          </a:p>
          <a:p>
            <a:endParaRPr lang="en-US" sz="1500" dirty="0">
              <a:solidFill>
                <a:srgbClr val="00B0F0"/>
              </a:solidFill>
              <a:latin typeface="Stencil" panose="040409050D0802020404" pitchFamily="82" charset="0"/>
            </a:endParaRPr>
          </a:p>
          <a:p>
            <a:r>
              <a:rPr lang="en-US" sz="1500" dirty="0">
                <a:solidFill>
                  <a:srgbClr val="00B0F0"/>
                </a:solidFill>
                <a:latin typeface="Stencil" panose="040409050D0802020404" pitchFamily="82" charset="0"/>
              </a:rPr>
              <a:t>5%</a:t>
            </a:r>
          </a:p>
          <a:p>
            <a:r>
              <a:rPr lang="en-US" sz="1500" dirty="0">
                <a:solidFill>
                  <a:srgbClr val="0070C0"/>
                </a:solidFill>
                <a:latin typeface="Bell MT" panose="02020503060305020303" pitchFamily="18" charset="0"/>
              </a:rPr>
              <a:t>Operating charges threshold / goal</a:t>
            </a:r>
          </a:p>
          <a:p>
            <a:endParaRPr lang="en-US" sz="1500" dirty="0">
              <a:solidFill>
                <a:srgbClr val="7030A0"/>
              </a:solidFill>
              <a:latin typeface="Bell MT" panose="02020503060305020303" pitchFamily="18" charset="0"/>
            </a:endParaRPr>
          </a:p>
          <a:p>
            <a:r>
              <a:rPr lang="en-US" sz="1500" dirty="0">
                <a:solidFill>
                  <a:srgbClr val="CA0692"/>
                </a:solidFill>
                <a:latin typeface="Stencil" panose="040409050D0802020404" pitchFamily="82" charset="0"/>
              </a:rPr>
              <a:t>+500</a:t>
            </a:r>
          </a:p>
          <a:p>
            <a:r>
              <a:rPr lang="en-US" sz="1500" dirty="0">
                <a:solidFill>
                  <a:srgbClr val="0070C0"/>
                </a:solidFill>
                <a:latin typeface="Bell MT" panose="02020503060305020303" pitchFamily="18" charset="0"/>
              </a:rPr>
              <a:t>Private donators</a:t>
            </a:r>
          </a:p>
          <a:p>
            <a:endParaRPr lang="en-US" sz="1500" dirty="0">
              <a:solidFill>
                <a:schemeClr val="accent5"/>
              </a:solidFill>
              <a:latin typeface="Bell MT" panose="02020503060305020303" pitchFamily="18" charset="0"/>
            </a:endParaRPr>
          </a:p>
          <a:p>
            <a:r>
              <a:rPr lang="en-US" sz="1500" dirty="0">
                <a:solidFill>
                  <a:schemeClr val="accent5">
                    <a:lumMod val="50000"/>
                  </a:schemeClr>
                </a:solidFill>
                <a:latin typeface="Stencil" panose="040409050D0802020404" pitchFamily="82" charset="0"/>
              </a:rPr>
              <a:t>9</a:t>
            </a:r>
          </a:p>
          <a:p>
            <a:r>
              <a:rPr lang="en-US" sz="1400" dirty="0">
                <a:solidFill>
                  <a:srgbClr val="0070C0"/>
                </a:solidFill>
                <a:latin typeface="Bell MT" panose="02020503060305020303" pitchFamily="18" charset="0"/>
              </a:rPr>
              <a:t>Companies and association already trust us</a:t>
            </a:r>
          </a:p>
          <a:p>
            <a:endParaRPr lang="en-US" sz="1500" dirty="0">
              <a:solidFill>
                <a:schemeClr val="accent5"/>
              </a:solidFill>
              <a:latin typeface="Bell MT" panose="02020503060305020303" pitchFamily="18" charset="0"/>
            </a:endParaRPr>
          </a:p>
          <a:p>
            <a:r>
              <a:rPr lang="en-US" sz="1500" dirty="0">
                <a:solidFill>
                  <a:srgbClr val="FF0000"/>
                </a:solidFill>
                <a:latin typeface="Stencil" panose="040409050D0802020404" pitchFamily="82" charset="0"/>
              </a:rPr>
              <a:t>6</a:t>
            </a:r>
          </a:p>
          <a:p>
            <a:r>
              <a:rPr lang="en-US" sz="1500" dirty="0">
                <a:solidFill>
                  <a:srgbClr val="0070C0"/>
                </a:solidFill>
                <a:latin typeface="Bell MT" panose="02020503060305020303" pitchFamily="18" charset="0"/>
              </a:rPr>
              <a:t>French schools already helped us</a:t>
            </a:r>
          </a:p>
        </p:txBody>
      </p:sp>
      <p:sp>
        <p:nvSpPr>
          <p:cNvPr id="14" name="Rectangle 13"/>
          <p:cNvSpPr/>
          <p:nvPr/>
        </p:nvSpPr>
        <p:spPr>
          <a:xfrm>
            <a:off x="0" y="6488668"/>
            <a:ext cx="9144000" cy="292388"/>
          </a:xfrm>
          <a:prstGeom prst="rect">
            <a:avLst/>
          </a:prstGeom>
        </p:spPr>
        <p:txBody>
          <a:bodyPr wrap="square">
            <a:spAutoFit/>
          </a:bodyPr>
          <a:lstStyle/>
          <a:p>
            <a:pPr algn="ctr">
              <a:buNone/>
            </a:pPr>
            <a:r>
              <a:rPr lang="fr-FR" sz="1300">
                <a:solidFill>
                  <a:schemeClr val="bg1"/>
                </a:solidFill>
                <a:latin typeface="Bell MT" pitchFamily="18" charset="0"/>
              </a:rPr>
              <a:t>Octobre 2019</a:t>
            </a:r>
            <a:endParaRPr lang="fr-FR" sz="1300" dirty="0">
              <a:solidFill>
                <a:schemeClr val="bg1"/>
              </a:solidFill>
              <a:latin typeface="Bell MT" pitchFamily="18" charset="0"/>
            </a:endParaRPr>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0444" y="4403039"/>
            <a:ext cx="251131" cy="414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3256" y="4403039"/>
            <a:ext cx="230978" cy="397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0347" y="3015212"/>
            <a:ext cx="469510" cy="430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3880" y="1678374"/>
            <a:ext cx="521040" cy="338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3766" y="2314379"/>
            <a:ext cx="401267" cy="432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83880" y="3689660"/>
            <a:ext cx="448761" cy="425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ZoneTexte 30"/>
          <p:cNvSpPr txBox="1"/>
          <p:nvPr/>
        </p:nvSpPr>
        <p:spPr>
          <a:xfrm>
            <a:off x="191157" y="1594727"/>
            <a:ext cx="4020148" cy="4685898"/>
          </a:xfrm>
          <a:prstGeom prst="rect">
            <a:avLst/>
          </a:prstGeom>
          <a:noFill/>
        </p:spPr>
        <p:txBody>
          <a:bodyPr wrap="square" rtlCol="0">
            <a:spAutoFit/>
          </a:bodyPr>
          <a:lstStyle/>
          <a:p>
            <a:pPr algn="r"/>
            <a:r>
              <a:rPr lang="en-US" sz="1500" dirty="0">
                <a:solidFill>
                  <a:schemeClr val="bg1">
                    <a:lumMod val="65000"/>
                  </a:schemeClr>
                </a:solidFill>
                <a:latin typeface="Stencil" panose="040409050D0802020404" pitchFamily="82" charset="0"/>
              </a:rPr>
              <a:t>8</a:t>
            </a:r>
          </a:p>
          <a:p>
            <a:pPr algn="r"/>
            <a:r>
              <a:rPr lang="en-US" sz="1500" dirty="0" err="1">
                <a:solidFill>
                  <a:srgbClr val="76B531"/>
                </a:solidFill>
                <a:latin typeface="Bell MT" panose="02020503060305020303" pitchFamily="18" charset="0"/>
              </a:rPr>
              <a:t>Ecoles</a:t>
            </a:r>
            <a:r>
              <a:rPr lang="en-US" sz="1500" dirty="0">
                <a:solidFill>
                  <a:srgbClr val="76B531"/>
                </a:solidFill>
                <a:latin typeface="Bell MT" panose="02020503060305020303" pitchFamily="18" charset="0"/>
              </a:rPr>
              <a:t> </a:t>
            </a:r>
            <a:r>
              <a:rPr lang="en-US" sz="1500" dirty="0" err="1">
                <a:solidFill>
                  <a:srgbClr val="76B531"/>
                </a:solidFill>
                <a:latin typeface="Bell MT" panose="02020503060305020303" pitchFamily="18" charset="0"/>
              </a:rPr>
              <a:t>aidées</a:t>
            </a:r>
            <a:endParaRPr lang="en-US" sz="1500" dirty="0">
              <a:solidFill>
                <a:srgbClr val="76B531"/>
              </a:solidFill>
              <a:latin typeface="Bell MT" panose="02020503060305020303" pitchFamily="18" charset="0"/>
            </a:endParaRPr>
          </a:p>
          <a:p>
            <a:pPr algn="r"/>
            <a:endParaRPr lang="en-US" sz="1500" dirty="0">
              <a:solidFill>
                <a:srgbClr val="7030A0"/>
              </a:solidFill>
              <a:effectLst>
                <a:outerShdw blurRad="38100" dist="38100" dir="2700000" algn="tl">
                  <a:srgbClr val="000000">
                    <a:alpha val="43137"/>
                  </a:srgbClr>
                </a:outerShdw>
              </a:effectLst>
              <a:latin typeface="Stencil" panose="040409050D0802020404" pitchFamily="82" charset="0"/>
            </a:endParaRPr>
          </a:p>
          <a:p>
            <a:pPr algn="r"/>
            <a:r>
              <a:rPr lang="en-US" sz="1500" dirty="0">
                <a:solidFill>
                  <a:schemeClr val="accent6">
                    <a:lumMod val="75000"/>
                  </a:schemeClr>
                </a:solidFill>
                <a:latin typeface="Stencil" panose="040409050D0802020404" pitchFamily="82" charset="0"/>
              </a:rPr>
              <a:t> </a:t>
            </a:r>
            <a:r>
              <a:rPr lang="en-US" sz="1500" dirty="0">
                <a:solidFill>
                  <a:schemeClr val="accent5">
                    <a:lumMod val="60000"/>
                    <a:lumOff val="40000"/>
                  </a:schemeClr>
                </a:solidFill>
                <a:latin typeface="Stencil" panose="040409050D0802020404" pitchFamily="82" charset="0"/>
              </a:rPr>
              <a:t>2</a:t>
            </a:r>
            <a:r>
              <a:rPr lang="en-US" sz="1500" dirty="0">
                <a:solidFill>
                  <a:schemeClr val="accent6">
                    <a:lumMod val="75000"/>
                  </a:schemeClr>
                </a:solidFill>
                <a:latin typeface="Stencil" panose="040409050D0802020404" pitchFamily="82" charset="0"/>
              </a:rPr>
              <a:t> </a:t>
            </a:r>
            <a:r>
              <a:rPr lang="en-US" sz="1500" dirty="0">
                <a:solidFill>
                  <a:srgbClr val="7030A0"/>
                </a:solidFill>
                <a:latin typeface="Stencil" panose="040409050D0802020404" pitchFamily="82" charset="0"/>
              </a:rPr>
              <a:t>1</a:t>
            </a:r>
            <a:r>
              <a:rPr lang="en-US" sz="1500" dirty="0">
                <a:solidFill>
                  <a:schemeClr val="accent6">
                    <a:lumMod val="75000"/>
                  </a:schemeClr>
                </a:solidFill>
                <a:latin typeface="Stencil" panose="040409050D0802020404" pitchFamily="82" charset="0"/>
              </a:rPr>
              <a:t>5</a:t>
            </a:r>
            <a:r>
              <a:rPr lang="en-US" sz="1500" dirty="0">
                <a:solidFill>
                  <a:srgbClr val="FF0000"/>
                </a:solidFill>
                <a:latin typeface="Stencil" panose="040409050D0802020404" pitchFamily="82" charset="0"/>
              </a:rPr>
              <a:t>0</a:t>
            </a:r>
          </a:p>
          <a:p>
            <a:pPr algn="r"/>
            <a:r>
              <a:rPr lang="en-US" sz="1500" dirty="0" err="1">
                <a:solidFill>
                  <a:srgbClr val="76B531"/>
                </a:solidFill>
                <a:latin typeface="Bell MT" panose="02020503060305020303" pitchFamily="18" charset="0"/>
              </a:rPr>
              <a:t>Enfants</a:t>
            </a:r>
            <a:r>
              <a:rPr lang="en-US" sz="1500" dirty="0">
                <a:solidFill>
                  <a:srgbClr val="76B531"/>
                </a:solidFill>
                <a:latin typeface="Bell MT" panose="02020503060305020303" pitchFamily="18" charset="0"/>
              </a:rPr>
              <a:t>  </a:t>
            </a:r>
            <a:r>
              <a:rPr lang="en-US" sz="1500" dirty="0" err="1">
                <a:solidFill>
                  <a:srgbClr val="76B531"/>
                </a:solidFill>
                <a:latin typeface="Bell MT" panose="02020503060305020303" pitchFamily="18" charset="0"/>
              </a:rPr>
              <a:t>défavorisés</a:t>
            </a:r>
            <a:r>
              <a:rPr lang="en-US" sz="1500" dirty="0">
                <a:solidFill>
                  <a:srgbClr val="76B531"/>
                </a:solidFill>
                <a:latin typeface="Bell MT" panose="02020503060305020303" pitchFamily="18" charset="0"/>
              </a:rPr>
              <a:t> </a:t>
            </a:r>
            <a:r>
              <a:rPr lang="en-US" sz="1500" dirty="0" err="1">
                <a:solidFill>
                  <a:srgbClr val="76B531"/>
                </a:solidFill>
                <a:latin typeface="Bell MT" panose="02020503060305020303" pitchFamily="18" charset="0"/>
              </a:rPr>
              <a:t>encouragés</a:t>
            </a:r>
            <a:endParaRPr lang="en-US" sz="1500" dirty="0">
              <a:solidFill>
                <a:srgbClr val="76B531"/>
              </a:solidFill>
              <a:latin typeface="Bell MT" panose="02020503060305020303" pitchFamily="18" charset="0"/>
            </a:endParaRPr>
          </a:p>
          <a:p>
            <a:pPr algn="r"/>
            <a:endParaRPr lang="en-US" sz="1500" dirty="0">
              <a:solidFill>
                <a:srgbClr val="7030A0"/>
              </a:solidFill>
              <a:effectLst>
                <a:outerShdw blurRad="38100" dist="38100" dir="2700000" algn="tl">
                  <a:srgbClr val="000000">
                    <a:alpha val="43137"/>
                  </a:srgbClr>
                </a:outerShdw>
              </a:effectLst>
              <a:latin typeface="Stencil" panose="040409050D0802020404" pitchFamily="82" charset="0"/>
            </a:endParaRPr>
          </a:p>
          <a:p>
            <a:pPr algn="r"/>
            <a:r>
              <a:rPr lang="en-US" sz="1500" dirty="0">
                <a:latin typeface="Stencil" panose="040409050D0802020404" pitchFamily="82" charset="0"/>
              </a:rPr>
              <a:t>8 500</a:t>
            </a:r>
          </a:p>
          <a:p>
            <a:pPr algn="r"/>
            <a:r>
              <a:rPr lang="en-US" sz="1500" dirty="0">
                <a:solidFill>
                  <a:srgbClr val="76B531"/>
                </a:solidFill>
                <a:latin typeface="Bell MT" panose="02020503060305020303" pitchFamily="18" charset="0"/>
              </a:rPr>
              <a:t>Budget </a:t>
            </a:r>
            <a:r>
              <a:rPr lang="en-US" sz="1500" dirty="0" err="1">
                <a:solidFill>
                  <a:srgbClr val="76B531"/>
                </a:solidFill>
                <a:latin typeface="Bell MT" panose="02020503060305020303" pitchFamily="18" charset="0"/>
              </a:rPr>
              <a:t>moyen</a:t>
            </a:r>
            <a:r>
              <a:rPr lang="en-US" sz="1500" dirty="0">
                <a:solidFill>
                  <a:srgbClr val="76B531"/>
                </a:solidFill>
                <a:latin typeface="Bell MT" panose="02020503060305020303" pitchFamily="18" charset="0"/>
              </a:rPr>
              <a:t> </a:t>
            </a:r>
            <a:r>
              <a:rPr lang="en-US" sz="1500" dirty="0" err="1">
                <a:solidFill>
                  <a:srgbClr val="76B531"/>
                </a:solidFill>
                <a:latin typeface="Bell MT" panose="02020503060305020303" pitchFamily="18" charset="0"/>
              </a:rPr>
              <a:t>annuel</a:t>
            </a:r>
            <a:endParaRPr lang="en-US" sz="1500" dirty="0">
              <a:solidFill>
                <a:srgbClr val="76B531"/>
              </a:solidFill>
              <a:latin typeface="Bell MT" panose="02020503060305020303" pitchFamily="18" charset="0"/>
            </a:endParaRPr>
          </a:p>
          <a:p>
            <a:pPr algn="r"/>
            <a:endParaRPr lang="en-US" sz="1500" dirty="0">
              <a:solidFill>
                <a:srgbClr val="00B0F0"/>
              </a:solidFill>
              <a:latin typeface="Stencil" panose="040409050D0802020404" pitchFamily="82" charset="0"/>
            </a:endParaRPr>
          </a:p>
          <a:p>
            <a:pPr algn="r"/>
            <a:r>
              <a:rPr lang="en-US" sz="1500" dirty="0">
                <a:solidFill>
                  <a:srgbClr val="00B0F0"/>
                </a:solidFill>
                <a:latin typeface="Stencil" panose="040409050D0802020404" pitchFamily="82" charset="0"/>
              </a:rPr>
              <a:t>5%</a:t>
            </a:r>
          </a:p>
          <a:p>
            <a:pPr algn="r"/>
            <a:r>
              <a:rPr lang="en-US" sz="1500" dirty="0">
                <a:solidFill>
                  <a:srgbClr val="76B531"/>
                </a:solidFill>
                <a:latin typeface="Bell MT" panose="02020503060305020303" pitchFamily="18" charset="0"/>
              </a:rPr>
              <a:t>Objectif de </a:t>
            </a:r>
            <a:r>
              <a:rPr lang="en-US" sz="1500" dirty="0" err="1">
                <a:solidFill>
                  <a:srgbClr val="76B531"/>
                </a:solidFill>
                <a:latin typeface="Bell MT" panose="02020503060305020303" pitchFamily="18" charset="0"/>
              </a:rPr>
              <a:t>seuil</a:t>
            </a:r>
            <a:r>
              <a:rPr lang="en-US" sz="1500" dirty="0">
                <a:solidFill>
                  <a:srgbClr val="76B531"/>
                </a:solidFill>
                <a:latin typeface="Bell MT" panose="02020503060305020303" pitchFamily="18" charset="0"/>
              </a:rPr>
              <a:t> des charges de </a:t>
            </a:r>
            <a:r>
              <a:rPr lang="en-US" sz="1500" dirty="0" err="1">
                <a:solidFill>
                  <a:srgbClr val="76B531"/>
                </a:solidFill>
                <a:latin typeface="Bell MT" panose="02020503060305020303" pitchFamily="18" charset="0"/>
              </a:rPr>
              <a:t>fonctionnement</a:t>
            </a:r>
            <a:endParaRPr lang="en-US" sz="1500" dirty="0">
              <a:solidFill>
                <a:srgbClr val="76B531"/>
              </a:solidFill>
              <a:latin typeface="Bell MT" panose="02020503060305020303" pitchFamily="18" charset="0"/>
            </a:endParaRPr>
          </a:p>
          <a:p>
            <a:pPr algn="r"/>
            <a:endParaRPr lang="en-US" sz="1500" dirty="0">
              <a:solidFill>
                <a:srgbClr val="7030A0"/>
              </a:solidFill>
              <a:latin typeface="Bell MT" panose="02020503060305020303" pitchFamily="18" charset="0"/>
            </a:endParaRPr>
          </a:p>
          <a:p>
            <a:pPr algn="r"/>
            <a:r>
              <a:rPr lang="en-US" sz="1500" dirty="0">
                <a:solidFill>
                  <a:srgbClr val="CA0692"/>
                </a:solidFill>
                <a:latin typeface="Stencil" panose="040409050D0802020404" pitchFamily="82" charset="0"/>
              </a:rPr>
              <a:t>+ 500</a:t>
            </a:r>
          </a:p>
          <a:p>
            <a:pPr algn="r"/>
            <a:r>
              <a:rPr lang="en-US" sz="1500" dirty="0" err="1">
                <a:solidFill>
                  <a:srgbClr val="76B531"/>
                </a:solidFill>
                <a:latin typeface="Bell MT" panose="02020503060305020303" pitchFamily="18" charset="0"/>
              </a:rPr>
              <a:t>Donateurs</a:t>
            </a:r>
            <a:r>
              <a:rPr lang="en-US" sz="1500" dirty="0">
                <a:solidFill>
                  <a:srgbClr val="76B531"/>
                </a:solidFill>
                <a:latin typeface="Bell MT" panose="02020503060305020303" pitchFamily="18" charset="0"/>
              </a:rPr>
              <a:t> </a:t>
            </a:r>
            <a:r>
              <a:rPr lang="en-US" sz="1500" dirty="0" err="1">
                <a:solidFill>
                  <a:srgbClr val="76B531"/>
                </a:solidFill>
                <a:latin typeface="Bell MT" panose="02020503060305020303" pitchFamily="18" charset="0"/>
              </a:rPr>
              <a:t>particuliers</a:t>
            </a:r>
            <a:endParaRPr lang="en-US" sz="1500" dirty="0">
              <a:solidFill>
                <a:srgbClr val="76B531"/>
              </a:solidFill>
              <a:latin typeface="Bell MT" panose="02020503060305020303" pitchFamily="18" charset="0"/>
            </a:endParaRPr>
          </a:p>
          <a:p>
            <a:pPr algn="r"/>
            <a:endParaRPr lang="en-US" sz="1500" dirty="0">
              <a:solidFill>
                <a:srgbClr val="76B531"/>
              </a:solidFill>
              <a:latin typeface="Bell MT" panose="02020503060305020303" pitchFamily="18" charset="0"/>
            </a:endParaRPr>
          </a:p>
          <a:p>
            <a:pPr algn="r"/>
            <a:r>
              <a:rPr lang="en-US" sz="1500" dirty="0">
                <a:solidFill>
                  <a:schemeClr val="accent5">
                    <a:lumMod val="50000"/>
                  </a:schemeClr>
                </a:solidFill>
                <a:latin typeface="Stencil" panose="040409050D0802020404" pitchFamily="82" charset="0"/>
              </a:rPr>
              <a:t>9</a:t>
            </a:r>
          </a:p>
          <a:p>
            <a:pPr algn="r"/>
            <a:r>
              <a:rPr lang="en-US" sz="1350" dirty="0" err="1">
                <a:solidFill>
                  <a:srgbClr val="76B531"/>
                </a:solidFill>
                <a:latin typeface="Bell MT" panose="02020503060305020303" pitchFamily="18" charset="0"/>
              </a:rPr>
              <a:t>Entreprises</a:t>
            </a:r>
            <a:r>
              <a:rPr lang="en-US" sz="1350" dirty="0">
                <a:solidFill>
                  <a:srgbClr val="76B531"/>
                </a:solidFill>
                <a:latin typeface="Bell MT" panose="02020503060305020303" pitchFamily="18" charset="0"/>
              </a:rPr>
              <a:t> et association nous </a:t>
            </a:r>
            <a:r>
              <a:rPr lang="en-US" sz="1350" dirty="0" err="1">
                <a:solidFill>
                  <a:srgbClr val="76B531"/>
                </a:solidFill>
                <a:latin typeface="Bell MT" panose="02020503060305020303" pitchFamily="18" charset="0"/>
              </a:rPr>
              <a:t>ont</a:t>
            </a:r>
            <a:r>
              <a:rPr lang="en-US" sz="1350" dirty="0">
                <a:solidFill>
                  <a:srgbClr val="76B531"/>
                </a:solidFill>
                <a:latin typeface="Bell MT" panose="02020503060305020303" pitchFamily="18" charset="0"/>
              </a:rPr>
              <a:t> déjà fait </a:t>
            </a:r>
            <a:r>
              <a:rPr lang="en-US" sz="1350" dirty="0" err="1">
                <a:solidFill>
                  <a:srgbClr val="76B531"/>
                </a:solidFill>
                <a:latin typeface="Bell MT" panose="02020503060305020303" pitchFamily="18" charset="0"/>
              </a:rPr>
              <a:t>confiance</a:t>
            </a:r>
            <a:endParaRPr lang="en-US" sz="1350" dirty="0">
              <a:solidFill>
                <a:srgbClr val="76B531"/>
              </a:solidFill>
              <a:latin typeface="Bell MT" panose="02020503060305020303" pitchFamily="18" charset="0"/>
            </a:endParaRPr>
          </a:p>
          <a:p>
            <a:pPr algn="r"/>
            <a:endParaRPr lang="en-US" sz="1500" dirty="0">
              <a:solidFill>
                <a:srgbClr val="76B531"/>
              </a:solidFill>
              <a:latin typeface="Bell MT" panose="02020503060305020303" pitchFamily="18" charset="0"/>
            </a:endParaRPr>
          </a:p>
          <a:p>
            <a:pPr algn="r"/>
            <a:r>
              <a:rPr lang="en-US" sz="1500" dirty="0">
                <a:solidFill>
                  <a:srgbClr val="FF0000"/>
                </a:solidFill>
                <a:latin typeface="Stencil" panose="040409050D0802020404" pitchFamily="82" charset="0"/>
              </a:rPr>
              <a:t>6</a:t>
            </a:r>
          </a:p>
          <a:p>
            <a:pPr algn="r"/>
            <a:r>
              <a:rPr lang="en-US" sz="1500" dirty="0" err="1">
                <a:solidFill>
                  <a:srgbClr val="76B531"/>
                </a:solidFill>
                <a:latin typeface="Bell MT" panose="02020503060305020303" pitchFamily="18" charset="0"/>
              </a:rPr>
              <a:t>Ecoles</a:t>
            </a:r>
            <a:r>
              <a:rPr lang="en-US" sz="1500" dirty="0">
                <a:solidFill>
                  <a:srgbClr val="76B531"/>
                </a:solidFill>
                <a:latin typeface="Bell MT" panose="02020503060305020303" pitchFamily="18" charset="0"/>
              </a:rPr>
              <a:t> </a:t>
            </a:r>
            <a:r>
              <a:rPr lang="en-US" sz="1500" dirty="0" err="1">
                <a:solidFill>
                  <a:srgbClr val="76B531"/>
                </a:solidFill>
                <a:latin typeface="Bell MT" panose="02020503060305020303" pitchFamily="18" charset="0"/>
              </a:rPr>
              <a:t>en</a:t>
            </a:r>
            <a:r>
              <a:rPr lang="en-US" sz="1500" dirty="0">
                <a:solidFill>
                  <a:srgbClr val="76B531"/>
                </a:solidFill>
                <a:latin typeface="Bell MT" panose="02020503060305020303" pitchFamily="18" charset="0"/>
              </a:rPr>
              <a:t> France nous </a:t>
            </a:r>
            <a:r>
              <a:rPr lang="en-US" sz="1500" dirty="0" err="1">
                <a:solidFill>
                  <a:srgbClr val="76B531"/>
                </a:solidFill>
                <a:latin typeface="Bell MT" panose="02020503060305020303" pitchFamily="18" charset="0"/>
              </a:rPr>
              <a:t>ont</a:t>
            </a:r>
            <a:r>
              <a:rPr lang="en-US" sz="1500" dirty="0">
                <a:solidFill>
                  <a:srgbClr val="76B531"/>
                </a:solidFill>
                <a:latin typeface="Bell MT" panose="02020503060305020303" pitchFamily="18" charset="0"/>
              </a:rPr>
              <a:t> déjà </a:t>
            </a:r>
            <a:r>
              <a:rPr lang="en-US" sz="1500" dirty="0" err="1">
                <a:solidFill>
                  <a:srgbClr val="76B531"/>
                </a:solidFill>
                <a:latin typeface="Bell MT" panose="02020503060305020303" pitchFamily="18" charset="0"/>
              </a:rPr>
              <a:t>aidé</a:t>
            </a:r>
            <a:endParaRPr lang="en-US" sz="1500" dirty="0">
              <a:solidFill>
                <a:srgbClr val="76B531"/>
              </a:solidFill>
              <a:latin typeface="Bell MT" panose="02020503060305020303" pitchFamily="18" charset="0"/>
            </a:endParaRPr>
          </a:p>
        </p:txBody>
      </p:sp>
      <p:pic>
        <p:nvPicPr>
          <p:cNvPr id="2" name="Image 1">
            <a:extLst>
              <a:ext uri="{FF2B5EF4-FFF2-40B4-BE49-F238E27FC236}">
                <a16:creationId xmlns:a16="http://schemas.microsoft.com/office/drawing/2014/main" id="{4912ADE7-5A49-4AF6-8441-5F956DDF2680}"/>
              </a:ext>
            </a:extLst>
          </p:cNvPr>
          <p:cNvPicPr>
            <a:picLocks noChangeAspect="1"/>
          </p:cNvPicPr>
          <p:nvPr/>
        </p:nvPicPr>
        <p:blipFill>
          <a:blip r:embed="rId8"/>
          <a:stretch>
            <a:fillRect/>
          </a:stretch>
        </p:blipFill>
        <p:spPr>
          <a:xfrm>
            <a:off x="4641134" y="5106209"/>
            <a:ext cx="378723" cy="378723"/>
          </a:xfrm>
          <a:prstGeom prst="rect">
            <a:avLst/>
          </a:prstGeom>
        </p:spPr>
      </p:pic>
      <p:pic>
        <p:nvPicPr>
          <p:cNvPr id="17" name="Image 16"/>
          <p:cNvPicPr/>
          <p:nvPr/>
        </p:nvPicPr>
        <p:blipFill>
          <a:blip r:embed="rId9" cstate="print">
            <a:extLst>
              <a:ext uri="{28A0092B-C50C-407E-A947-70E740481C1C}">
                <a14:useLocalDpi xmlns:a14="http://schemas.microsoft.com/office/drawing/2010/main" val="0"/>
              </a:ext>
            </a:extLst>
          </a:blip>
          <a:stretch>
            <a:fillRect/>
          </a:stretch>
        </p:blipFill>
        <p:spPr>
          <a:xfrm>
            <a:off x="4618712" y="5799163"/>
            <a:ext cx="451375" cy="360040"/>
          </a:xfrm>
          <a:prstGeom prst="rect">
            <a:avLst/>
          </a:prstGeom>
        </p:spPr>
      </p:pic>
      <p:sp>
        <p:nvSpPr>
          <p:cNvPr id="26" name="ZoneTexte 25">
            <a:extLst>
              <a:ext uri="{FF2B5EF4-FFF2-40B4-BE49-F238E27FC236}">
                <a16:creationId xmlns:a16="http://schemas.microsoft.com/office/drawing/2014/main" id="{E123CCED-E2A3-4DBC-BCC8-CAB5E31047BF}"/>
              </a:ext>
            </a:extLst>
          </p:cNvPr>
          <p:cNvSpPr txBox="1"/>
          <p:nvPr/>
        </p:nvSpPr>
        <p:spPr>
          <a:xfrm>
            <a:off x="6012160" y="66690"/>
            <a:ext cx="3047629" cy="553998"/>
          </a:xfrm>
          <a:prstGeom prst="rect">
            <a:avLst/>
          </a:prstGeom>
          <a:noFill/>
        </p:spPr>
        <p:txBody>
          <a:bodyPr wrap="none" rtlCol="0">
            <a:spAutoFit/>
          </a:bodyPr>
          <a:lstStyle/>
          <a:p>
            <a:r>
              <a:rPr lang="fr-FR" sz="3000" b="1" dirty="0">
                <a:solidFill>
                  <a:srgbClr val="0070C0"/>
                </a:solidFill>
                <a:latin typeface="Californian FB" pitchFamily="18" charset="0"/>
              </a:rPr>
              <a:t>ANJARA</a:t>
            </a:r>
            <a:r>
              <a:rPr lang="fr-FR" sz="3000" b="1" dirty="0">
                <a:solidFill>
                  <a:srgbClr val="92D050"/>
                </a:solidFill>
                <a:latin typeface="Bell MT" pitchFamily="18" charset="0"/>
              </a:rPr>
              <a:t>BIRIKY</a:t>
            </a:r>
          </a:p>
        </p:txBody>
      </p:sp>
      <p:cxnSp>
        <p:nvCxnSpPr>
          <p:cNvPr id="27" name="Connecteur droit 26">
            <a:extLst>
              <a:ext uri="{FF2B5EF4-FFF2-40B4-BE49-F238E27FC236}">
                <a16:creationId xmlns:a16="http://schemas.microsoft.com/office/drawing/2014/main" id="{483762B1-8465-4203-8234-10F0307B2352}"/>
              </a:ext>
            </a:extLst>
          </p:cNvPr>
          <p:cNvCxnSpPr/>
          <p:nvPr/>
        </p:nvCxnSpPr>
        <p:spPr>
          <a:xfrm>
            <a:off x="0" y="692696"/>
            <a:ext cx="9144000" cy="0"/>
          </a:xfrm>
          <a:prstGeom prst="line">
            <a:avLst/>
          </a:prstGeom>
          <a:ln w="127000">
            <a:gradFill flip="none" rotWithShape="1">
              <a:gsLst>
                <a:gs pos="100000">
                  <a:srgbClr val="0070C0"/>
                </a:gs>
                <a:gs pos="0">
                  <a:schemeClr val="accent3"/>
                </a:gs>
                <a:gs pos="100000">
                  <a:schemeClr val="tx1"/>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7297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DDA68E-54D7-4955-8499-0DF4030C09E0}" type="slidenum">
              <a:rPr lang="fr-FR" smtClean="0"/>
              <a:pPr/>
              <a:t>6</a:t>
            </a:fld>
            <a:endParaRPr lang="fr-FR"/>
          </a:p>
        </p:txBody>
      </p:sp>
      <p:sp>
        <p:nvSpPr>
          <p:cNvPr id="5" name="ZoneTexte 4"/>
          <p:cNvSpPr txBox="1"/>
          <p:nvPr/>
        </p:nvSpPr>
        <p:spPr>
          <a:xfrm>
            <a:off x="323528" y="831478"/>
            <a:ext cx="2592288" cy="5401479"/>
          </a:xfrm>
          <a:prstGeom prst="rect">
            <a:avLst/>
          </a:prstGeom>
          <a:noFill/>
        </p:spPr>
        <p:txBody>
          <a:bodyPr wrap="square" rtlCol="0">
            <a:spAutoFit/>
          </a:bodyPr>
          <a:lstStyle/>
          <a:p>
            <a:pPr algn="just"/>
            <a:r>
              <a:rPr lang="en-US" sz="2000" b="1" dirty="0">
                <a:solidFill>
                  <a:srgbClr val="76B531"/>
                </a:solidFill>
                <a:latin typeface="Bell MT" panose="02020503060305020303" pitchFamily="18" charset="0"/>
              </a:rPr>
              <a:t>Qui </a:t>
            </a:r>
            <a:r>
              <a:rPr lang="en-US" sz="2000" b="1" dirty="0" err="1">
                <a:solidFill>
                  <a:srgbClr val="76B531"/>
                </a:solidFill>
                <a:latin typeface="Bell MT" panose="02020503060305020303" pitchFamily="18" charset="0"/>
              </a:rPr>
              <a:t>sommes</a:t>
            </a:r>
            <a:r>
              <a:rPr lang="en-US" sz="2000" b="1" dirty="0">
                <a:solidFill>
                  <a:srgbClr val="76B531"/>
                </a:solidFill>
                <a:latin typeface="Bell MT" panose="02020503060305020303" pitchFamily="18" charset="0"/>
              </a:rPr>
              <a:t>-nous ?</a:t>
            </a:r>
          </a:p>
          <a:p>
            <a:pPr algn="just"/>
            <a:endParaRPr lang="en-US" sz="1400" dirty="0">
              <a:latin typeface="Bell MT" panose="02020503060305020303" pitchFamily="18" charset="0"/>
            </a:endParaRPr>
          </a:p>
          <a:p>
            <a:pPr algn="just"/>
            <a:r>
              <a:rPr lang="fr-FR" sz="1300" dirty="0">
                <a:latin typeface="Bell MT" panose="02020503060305020303" pitchFamily="18" charset="0"/>
              </a:rPr>
              <a:t>~ </a:t>
            </a:r>
            <a:r>
              <a:rPr lang="fr-FR" sz="1300" dirty="0" err="1">
                <a:latin typeface="Bell MT" panose="02020503060305020303" pitchFamily="18" charset="0"/>
              </a:rPr>
              <a:t>Anjara</a:t>
            </a:r>
            <a:r>
              <a:rPr lang="fr-FR" sz="1300" dirty="0">
                <a:latin typeface="Bell MT" panose="02020503060305020303" pitchFamily="18" charset="0"/>
              </a:rPr>
              <a:t> </a:t>
            </a:r>
            <a:r>
              <a:rPr lang="fr-FR" sz="1300" dirty="0" err="1">
                <a:latin typeface="Bell MT" panose="02020503060305020303" pitchFamily="18" charset="0"/>
              </a:rPr>
              <a:t>Biriky</a:t>
            </a:r>
            <a:r>
              <a:rPr lang="fr-FR" sz="1300" dirty="0">
                <a:latin typeface="Bell MT" panose="02020503060305020303" pitchFamily="18" charset="0"/>
              </a:rPr>
              <a:t>, une association de loi 1901, signifie en français « Pierre à l’édifice ». Elle a été officialisée le 31 Août 2013 dans le Journal Officiel associations en France. </a:t>
            </a:r>
          </a:p>
          <a:p>
            <a:pPr algn="just"/>
            <a:r>
              <a:rPr lang="fr-FR" sz="1300" dirty="0">
                <a:latin typeface="Bell MT" panose="02020503060305020303" pitchFamily="18" charset="0"/>
              </a:rPr>
              <a:t>~ L’association agit au profit des enfants scolarisés dans les milieux défavorisés de Madagascar.</a:t>
            </a:r>
          </a:p>
          <a:p>
            <a:pPr algn="just"/>
            <a:endParaRPr lang="fr-FR" sz="1400" dirty="0">
              <a:latin typeface="Bell MT" panose="02020503060305020303" pitchFamily="18" charset="0"/>
            </a:endParaRPr>
          </a:p>
          <a:p>
            <a:pPr algn="just"/>
            <a:endParaRPr lang="fr-FR" sz="1400" i="1" dirty="0">
              <a:solidFill>
                <a:schemeClr val="accent5"/>
              </a:solidFill>
              <a:latin typeface="Bell MT" panose="02020503060305020303" pitchFamily="18" charset="0"/>
            </a:endParaRPr>
          </a:p>
          <a:p>
            <a:pPr algn="just"/>
            <a:endParaRPr lang="fr-FR" sz="1500" i="1" dirty="0">
              <a:solidFill>
                <a:schemeClr val="accent5"/>
              </a:solidFill>
              <a:latin typeface="Bell MT" panose="02020503060305020303" pitchFamily="18" charset="0"/>
            </a:endParaRPr>
          </a:p>
          <a:p>
            <a:pPr algn="just"/>
            <a:r>
              <a:rPr lang="fr-FR" sz="2000" i="1" dirty="0" err="1">
                <a:solidFill>
                  <a:srgbClr val="0070C0"/>
                </a:solidFill>
                <a:latin typeface="Bell MT" panose="02020503060305020303" pitchFamily="18" charset="0"/>
              </a:rPr>
              <a:t>Who</a:t>
            </a:r>
            <a:r>
              <a:rPr lang="fr-FR" sz="2000" i="1" dirty="0">
                <a:solidFill>
                  <a:srgbClr val="0070C0"/>
                </a:solidFill>
                <a:latin typeface="Bell MT" panose="02020503060305020303" pitchFamily="18" charset="0"/>
              </a:rPr>
              <a:t> are </a:t>
            </a:r>
            <a:r>
              <a:rPr lang="fr-FR" sz="2000" i="1" dirty="0" err="1">
                <a:solidFill>
                  <a:srgbClr val="0070C0"/>
                </a:solidFill>
                <a:latin typeface="Bell MT" panose="02020503060305020303" pitchFamily="18" charset="0"/>
              </a:rPr>
              <a:t>we</a:t>
            </a:r>
            <a:r>
              <a:rPr lang="fr-FR" sz="2000" i="1" dirty="0">
                <a:solidFill>
                  <a:srgbClr val="0070C0"/>
                </a:solidFill>
                <a:latin typeface="Bell MT" panose="02020503060305020303" pitchFamily="18" charset="0"/>
              </a:rPr>
              <a:t> ?</a:t>
            </a:r>
          </a:p>
          <a:p>
            <a:pPr algn="just"/>
            <a:endParaRPr lang="fr-FR" sz="1400" dirty="0">
              <a:solidFill>
                <a:srgbClr val="0070C0"/>
              </a:solidFill>
              <a:latin typeface="Bell MT" panose="02020503060305020303" pitchFamily="18" charset="0"/>
            </a:endParaRPr>
          </a:p>
          <a:p>
            <a:pPr algn="just"/>
            <a:r>
              <a:rPr lang="en-US" sz="1300" dirty="0">
                <a:solidFill>
                  <a:srgbClr val="0070C0"/>
                </a:solidFill>
                <a:latin typeface="Bell MT" panose="02020503060305020303" pitchFamily="18" charset="0"/>
              </a:rPr>
              <a:t>~ "</a:t>
            </a:r>
            <a:r>
              <a:rPr lang="en-US" sz="1300" dirty="0" err="1">
                <a:solidFill>
                  <a:srgbClr val="0070C0"/>
                </a:solidFill>
                <a:latin typeface="Bell MT" panose="02020503060305020303" pitchFamily="18" charset="0"/>
              </a:rPr>
              <a:t>Anjara</a:t>
            </a:r>
            <a:r>
              <a:rPr lang="en-US" sz="1300" dirty="0">
                <a:solidFill>
                  <a:srgbClr val="0070C0"/>
                </a:solidFill>
                <a:latin typeface="Bell MT" panose="02020503060305020303" pitchFamily="18" charset="0"/>
              </a:rPr>
              <a:t> </a:t>
            </a:r>
            <a:r>
              <a:rPr lang="en-US" sz="1300" dirty="0" err="1">
                <a:solidFill>
                  <a:srgbClr val="0070C0"/>
                </a:solidFill>
                <a:latin typeface="Bell MT" panose="02020503060305020303" pitchFamily="18" charset="0"/>
              </a:rPr>
              <a:t>Biriky</a:t>
            </a:r>
            <a:r>
              <a:rPr lang="en-US" sz="1300" dirty="0">
                <a:solidFill>
                  <a:srgbClr val="0070C0"/>
                </a:solidFill>
                <a:latin typeface="Bell MT" panose="02020503060305020303" pitchFamily="18" charset="0"/>
              </a:rPr>
              <a:t>" or "making a contribution" is a non-profit, non governmental and apolitical organization registered in France  since August 2013.</a:t>
            </a:r>
          </a:p>
          <a:p>
            <a:pPr algn="just"/>
            <a:r>
              <a:rPr lang="en-US" sz="1300" dirty="0">
                <a:solidFill>
                  <a:srgbClr val="0070C0"/>
                </a:solidFill>
                <a:latin typeface="Bell MT" panose="02020503060305020303" pitchFamily="18" charset="0"/>
              </a:rPr>
              <a:t>~ Our main purpose is to help disadvantaged children in Madagascar particularly in the field of education.</a:t>
            </a:r>
          </a:p>
        </p:txBody>
      </p:sp>
      <p:sp>
        <p:nvSpPr>
          <p:cNvPr id="9" name="ZoneTexte 8"/>
          <p:cNvSpPr txBox="1"/>
          <p:nvPr/>
        </p:nvSpPr>
        <p:spPr>
          <a:xfrm>
            <a:off x="3167844" y="764704"/>
            <a:ext cx="2808312" cy="5601533"/>
          </a:xfrm>
          <a:prstGeom prst="rect">
            <a:avLst/>
          </a:prstGeom>
          <a:noFill/>
        </p:spPr>
        <p:txBody>
          <a:bodyPr wrap="square" rtlCol="0">
            <a:spAutoFit/>
          </a:bodyPr>
          <a:lstStyle/>
          <a:p>
            <a:pPr algn="just"/>
            <a:r>
              <a:rPr lang="fr-FR" sz="2000" b="1" dirty="0">
                <a:solidFill>
                  <a:srgbClr val="76B531"/>
                </a:solidFill>
                <a:latin typeface="Bell MT" panose="02020503060305020303" pitchFamily="18" charset="0"/>
              </a:rPr>
              <a:t>Que faisons-nous ?</a:t>
            </a:r>
          </a:p>
          <a:p>
            <a:pPr algn="just"/>
            <a:endParaRPr lang="fr-FR" sz="1400" dirty="0">
              <a:latin typeface="Bell MT" panose="02020503060305020303" pitchFamily="18" charset="0"/>
            </a:endParaRPr>
          </a:p>
          <a:p>
            <a:pPr algn="just"/>
            <a:r>
              <a:rPr lang="en-US" sz="1300" dirty="0">
                <a:latin typeface="Bell MT" panose="02020503060305020303" pitchFamily="18" charset="0"/>
              </a:rPr>
              <a:t>~ Donner un coup de main aux </a:t>
            </a:r>
            <a:r>
              <a:rPr lang="en-US" sz="1300" dirty="0" err="1">
                <a:latin typeface="Bell MT" panose="02020503060305020303" pitchFamily="18" charset="0"/>
              </a:rPr>
              <a:t>familles</a:t>
            </a:r>
            <a:r>
              <a:rPr lang="en-US" sz="1300" dirty="0">
                <a:latin typeface="Bell MT" panose="02020503060305020303" pitchFamily="18" charset="0"/>
              </a:rPr>
              <a:t> </a:t>
            </a:r>
            <a:r>
              <a:rPr lang="en-US" sz="1300" dirty="0" err="1">
                <a:latin typeface="Bell MT" panose="02020503060305020303" pitchFamily="18" charset="0"/>
              </a:rPr>
              <a:t>défavorisés</a:t>
            </a:r>
            <a:r>
              <a:rPr lang="en-US" sz="1300" dirty="0">
                <a:latin typeface="Bell MT" panose="02020503060305020303" pitchFamily="18" charset="0"/>
              </a:rPr>
              <a:t> pour </a:t>
            </a:r>
            <a:r>
              <a:rPr lang="en-US" sz="1300" dirty="0" err="1">
                <a:latin typeface="Bell MT" panose="02020503060305020303" pitchFamily="18" charset="0"/>
              </a:rPr>
              <a:t>scolariser</a:t>
            </a:r>
            <a:r>
              <a:rPr lang="en-US" sz="1300" dirty="0">
                <a:latin typeface="Bell MT" panose="02020503060305020303" pitchFamily="18" charset="0"/>
              </a:rPr>
              <a:t> </a:t>
            </a:r>
            <a:r>
              <a:rPr lang="en-US" sz="1300" dirty="0" err="1">
                <a:latin typeface="Bell MT" panose="02020503060305020303" pitchFamily="18" charset="0"/>
              </a:rPr>
              <a:t>leurs</a:t>
            </a:r>
            <a:r>
              <a:rPr lang="en-US" sz="1300" dirty="0">
                <a:latin typeface="Bell MT" panose="02020503060305020303" pitchFamily="18" charset="0"/>
              </a:rPr>
              <a:t> </a:t>
            </a:r>
            <a:r>
              <a:rPr lang="en-US" sz="1300" dirty="0" err="1">
                <a:latin typeface="Bell MT" panose="02020503060305020303" pitchFamily="18" charset="0"/>
              </a:rPr>
              <a:t>enfants</a:t>
            </a:r>
            <a:endParaRPr lang="en-US" sz="1300" dirty="0">
              <a:latin typeface="Bell MT" panose="02020503060305020303" pitchFamily="18" charset="0"/>
            </a:endParaRPr>
          </a:p>
          <a:p>
            <a:pPr algn="just"/>
            <a:r>
              <a:rPr lang="en-US" sz="1300" dirty="0">
                <a:latin typeface="Bell MT" panose="02020503060305020303" pitchFamily="18" charset="0"/>
              </a:rPr>
              <a:t>~ Encourager les </a:t>
            </a:r>
            <a:r>
              <a:rPr lang="en-US" sz="1300" dirty="0" err="1">
                <a:latin typeface="Bell MT" panose="02020503060305020303" pitchFamily="18" charset="0"/>
              </a:rPr>
              <a:t>enfants</a:t>
            </a:r>
            <a:r>
              <a:rPr lang="en-US" sz="1300" dirty="0">
                <a:latin typeface="Bell MT" panose="02020503060305020303" pitchFamily="18" charset="0"/>
              </a:rPr>
              <a:t> à </a:t>
            </a:r>
            <a:r>
              <a:rPr lang="en-US" sz="1300" dirty="0" err="1">
                <a:latin typeface="Bell MT" panose="02020503060305020303" pitchFamily="18" charset="0"/>
              </a:rPr>
              <a:t>aller</a:t>
            </a:r>
            <a:r>
              <a:rPr lang="en-US" sz="1300" dirty="0">
                <a:latin typeface="Bell MT" panose="02020503060305020303" pitchFamily="18" charset="0"/>
              </a:rPr>
              <a:t> à </a:t>
            </a:r>
            <a:r>
              <a:rPr lang="en-US" sz="1300" dirty="0" err="1">
                <a:latin typeface="Bell MT" panose="02020503060305020303" pitchFamily="18" charset="0"/>
              </a:rPr>
              <a:t>l’école</a:t>
            </a:r>
            <a:r>
              <a:rPr lang="en-US" sz="1300" dirty="0">
                <a:latin typeface="Bell MT" panose="02020503060305020303" pitchFamily="18" charset="0"/>
              </a:rPr>
              <a:t>. </a:t>
            </a:r>
          </a:p>
          <a:p>
            <a:pPr algn="just"/>
            <a:r>
              <a:rPr lang="en-US" sz="1300" dirty="0">
                <a:latin typeface="Bell MT" panose="02020503060305020303" pitchFamily="18" charset="0"/>
              </a:rPr>
              <a:t>~ </a:t>
            </a:r>
            <a:r>
              <a:rPr lang="en-US" sz="1300" dirty="0" err="1">
                <a:latin typeface="Bell MT" panose="02020503060305020303" pitchFamily="18" charset="0"/>
              </a:rPr>
              <a:t>Faciliter</a:t>
            </a:r>
            <a:r>
              <a:rPr lang="en-US" sz="1300" dirty="0">
                <a:latin typeface="Bell MT" panose="02020503060305020303" pitchFamily="18" charset="0"/>
              </a:rPr>
              <a:t> et </a:t>
            </a:r>
            <a:r>
              <a:rPr lang="en-US" sz="1300" dirty="0" err="1">
                <a:latin typeface="Bell MT" panose="02020503060305020303" pitchFamily="18" charset="0"/>
              </a:rPr>
              <a:t>améliorer</a:t>
            </a:r>
            <a:r>
              <a:rPr lang="en-US" sz="1300" dirty="0">
                <a:latin typeface="Bell MT" panose="02020503060305020303" pitchFamily="18" charset="0"/>
              </a:rPr>
              <a:t> </a:t>
            </a:r>
            <a:r>
              <a:rPr lang="en-US" sz="1300" dirty="0" err="1">
                <a:latin typeface="Bell MT" panose="02020503060305020303" pitchFamily="18" charset="0"/>
              </a:rPr>
              <a:t>l’enseignement</a:t>
            </a:r>
            <a:r>
              <a:rPr lang="en-US" sz="1300" dirty="0">
                <a:latin typeface="Bell MT" panose="02020503060305020303" pitchFamily="18" charset="0"/>
              </a:rPr>
              <a:t> des </a:t>
            </a:r>
            <a:r>
              <a:rPr lang="en-US" sz="1300" dirty="0" err="1">
                <a:latin typeface="Bell MT" panose="02020503060305020303" pitchFamily="18" charset="0"/>
              </a:rPr>
              <a:t>professeurs</a:t>
            </a:r>
            <a:r>
              <a:rPr lang="en-US" sz="1300" dirty="0">
                <a:latin typeface="Bell MT" panose="02020503060305020303" pitchFamily="18" charset="0"/>
              </a:rPr>
              <a:t> </a:t>
            </a:r>
          </a:p>
          <a:p>
            <a:pPr algn="just"/>
            <a:r>
              <a:rPr lang="en-US" sz="1300" dirty="0">
                <a:latin typeface="Bell MT" panose="02020503060305020303" pitchFamily="18" charset="0"/>
              </a:rPr>
              <a:t>~ Pour </a:t>
            </a:r>
            <a:r>
              <a:rPr lang="en-US" sz="1300" dirty="0" err="1">
                <a:latin typeface="Bell MT" panose="02020503060305020303" pitchFamily="18" charset="0"/>
              </a:rPr>
              <a:t>cela</a:t>
            </a:r>
            <a:r>
              <a:rPr lang="en-US" sz="1300" dirty="0">
                <a:latin typeface="Bell MT" panose="02020503060305020303" pitchFamily="18" charset="0"/>
              </a:rPr>
              <a:t> nous </a:t>
            </a:r>
            <a:r>
              <a:rPr lang="en-US" sz="1300" dirty="0" err="1">
                <a:latin typeface="Bell MT" panose="02020503060305020303" pitchFamily="18" charset="0"/>
              </a:rPr>
              <a:t>intervenons</a:t>
            </a:r>
            <a:r>
              <a:rPr lang="en-US" sz="1300" dirty="0">
                <a:latin typeface="Bell MT" panose="02020503060305020303" pitchFamily="18" charset="0"/>
              </a:rPr>
              <a:t> </a:t>
            </a:r>
            <a:r>
              <a:rPr lang="en-US" sz="1300" dirty="0" err="1">
                <a:latin typeface="Bell MT" panose="02020503060305020303" pitchFamily="18" charset="0"/>
              </a:rPr>
              <a:t>directement</a:t>
            </a:r>
            <a:r>
              <a:rPr lang="en-US" sz="1300" dirty="0">
                <a:latin typeface="Bell MT" panose="02020503060305020303" pitchFamily="18" charset="0"/>
              </a:rPr>
              <a:t> </a:t>
            </a:r>
            <a:r>
              <a:rPr lang="en-US" sz="1300" dirty="0" err="1">
                <a:latin typeface="Bell MT" panose="02020503060305020303" pitchFamily="18" charset="0"/>
              </a:rPr>
              <a:t>dans</a:t>
            </a:r>
            <a:r>
              <a:rPr lang="en-US" sz="1300" dirty="0">
                <a:latin typeface="Bell MT" panose="02020503060305020303" pitchFamily="18" charset="0"/>
              </a:rPr>
              <a:t> les </a:t>
            </a:r>
            <a:r>
              <a:rPr lang="en-US" sz="1300" dirty="0" err="1">
                <a:latin typeface="Bell MT" panose="02020503060305020303" pitchFamily="18" charset="0"/>
              </a:rPr>
              <a:t>écoles</a:t>
            </a:r>
            <a:r>
              <a:rPr lang="en-US" sz="1300" dirty="0">
                <a:latin typeface="Bell MT" panose="02020503060305020303" pitchFamily="18" charset="0"/>
              </a:rPr>
              <a:t> </a:t>
            </a:r>
            <a:r>
              <a:rPr lang="en-US" sz="1300" dirty="0" err="1">
                <a:latin typeface="Bell MT" panose="02020503060305020303" pitchFamily="18" charset="0"/>
              </a:rPr>
              <a:t>primaires</a:t>
            </a:r>
            <a:r>
              <a:rPr lang="en-US" sz="1300" dirty="0">
                <a:latin typeface="Bell MT" panose="02020503060305020303" pitchFamily="18" charset="0"/>
              </a:rPr>
              <a:t> </a:t>
            </a:r>
            <a:r>
              <a:rPr lang="en-US" sz="1300" dirty="0" err="1">
                <a:latin typeface="Bell MT" panose="02020503060305020303" pitchFamily="18" charset="0"/>
              </a:rPr>
              <a:t>publiques</a:t>
            </a:r>
            <a:r>
              <a:rPr lang="en-US" sz="1300" dirty="0">
                <a:latin typeface="Bell MT" panose="02020503060305020303" pitchFamily="18" charset="0"/>
              </a:rPr>
              <a:t> des communes </a:t>
            </a:r>
            <a:r>
              <a:rPr lang="en-US" sz="1300" dirty="0" err="1">
                <a:latin typeface="Bell MT" panose="02020503060305020303" pitchFamily="18" charset="0"/>
              </a:rPr>
              <a:t>concernées</a:t>
            </a:r>
            <a:endParaRPr lang="en-US" sz="1300" dirty="0">
              <a:latin typeface="Bell MT" panose="02020503060305020303" pitchFamily="18" charset="0"/>
            </a:endParaRPr>
          </a:p>
          <a:p>
            <a:pPr algn="just"/>
            <a:endParaRPr lang="en-US" sz="1500" dirty="0">
              <a:latin typeface="Bell MT" panose="02020503060305020303" pitchFamily="18" charset="0"/>
            </a:endParaRPr>
          </a:p>
          <a:p>
            <a:pPr algn="just"/>
            <a:endParaRPr lang="en-US" sz="1500" dirty="0">
              <a:latin typeface="Bell MT" panose="02020503060305020303" pitchFamily="18" charset="0"/>
            </a:endParaRPr>
          </a:p>
          <a:p>
            <a:pPr algn="just"/>
            <a:r>
              <a:rPr lang="en-US" sz="2000" i="1" dirty="0">
                <a:solidFill>
                  <a:srgbClr val="0070C0"/>
                </a:solidFill>
                <a:latin typeface="Bell MT" panose="02020503060305020303" pitchFamily="18" charset="0"/>
              </a:rPr>
              <a:t>What do we do ?</a:t>
            </a:r>
          </a:p>
          <a:p>
            <a:pPr algn="just"/>
            <a:endParaRPr lang="en-US" sz="1400" dirty="0">
              <a:solidFill>
                <a:srgbClr val="0070C0"/>
              </a:solidFill>
              <a:latin typeface="Bell MT" panose="02020503060305020303" pitchFamily="18" charset="0"/>
            </a:endParaRPr>
          </a:p>
          <a:p>
            <a:pPr algn="just"/>
            <a:r>
              <a:rPr lang="en-US" sz="1300" dirty="0">
                <a:solidFill>
                  <a:srgbClr val="0070C0"/>
                </a:solidFill>
                <a:latin typeface="Bell MT" panose="02020503060305020303" pitchFamily="18" charset="0"/>
              </a:rPr>
              <a:t>~ Giving a hand to the disadvantaged families in the countryside in the schooling of their children</a:t>
            </a:r>
          </a:p>
          <a:p>
            <a:pPr algn="just"/>
            <a:r>
              <a:rPr lang="en-US" sz="1300" dirty="0">
                <a:solidFill>
                  <a:srgbClr val="0070C0"/>
                </a:solidFill>
                <a:latin typeface="Bell MT" panose="02020503060305020303" pitchFamily="18" charset="0"/>
              </a:rPr>
              <a:t>~ Encouraging the disadvantaged children to go to school</a:t>
            </a:r>
          </a:p>
          <a:p>
            <a:pPr algn="just"/>
            <a:r>
              <a:rPr lang="en-US" sz="1300" dirty="0">
                <a:solidFill>
                  <a:srgbClr val="0070C0"/>
                </a:solidFill>
                <a:latin typeface="Bell MT" panose="02020503060305020303" pitchFamily="18" charset="0"/>
              </a:rPr>
              <a:t>~ Facilitating and improving teachers' environment</a:t>
            </a:r>
          </a:p>
          <a:p>
            <a:pPr algn="just"/>
            <a:r>
              <a:rPr lang="en-US" sz="1300" dirty="0">
                <a:solidFill>
                  <a:srgbClr val="0070C0"/>
                </a:solidFill>
                <a:latin typeface="Bell MT" panose="02020503060305020303" pitchFamily="18" charset="0"/>
              </a:rPr>
              <a:t>~ We directly intervene in the public primary schools of the municipalities concerned</a:t>
            </a:r>
            <a:endParaRPr lang="fr-FR" sz="1300" dirty="0">
              <a:solidFill>
                <a:srgbClr val="0070C0"/>
              </a:solidFill>
              <a:latin typeface="Bell MT" panose="02020503060305020303" pitchFamily="18" charset="0"/>
            </a:endParaRPr>
          </a:p>
        </p:txBody>
      </p:sp>
      <p:sp>
        <p:nvSpPr>
          <p:cNvPr id="10" name="ZoneTexte 9"/>
          <p:cNvSpPr txBox="1"/>
          <p:nvPr/>
        </p:nvSpPr>
        <p:spPr>
          <a:xfrm>
            <a:off x="6198016" y="831478"/>
            <a:ext cx="2592288" cy="5339923"/>
          </a:xfrm>
          <a:prstGeom prst="rect">
            <a:avLst/>
          </a:prstGeom>
          <a:noFill/>
        </p:spPr>
        <p:txBody>
          <a:bodyPr wrap="square" rtlCol="0">
            <a:spAutoFit/>
          </a:bodyPr>
          <a:lstStyle/>
          <a:p>
            <a:pPr algn="just"/>
            <a:r>
              <a:rPr lang="fr-FR" sz="2000" b="1" dirty="0">
                <a:solidFill>
                  <a:srgbClr val="76B531"/>
                </a:solidFill>
                <a:latin typeface="Bell MT" panose="02020503060305020303" pitchFamily="18" charset="0"/>
              </a:rPr>
              <a:t>Qui sont les membres ?</a:t>
            </a:r>
          </a:p>
          <a:p>
            <a:pPr algn="just"/>
            <a:endParaRPr lang="fr-FR" sz="1400" dirty="0">
              <a:latin typeface="Bell MT" panose="02020503060305020303" pitchFamily="18" charset="0"/>
            </a:endParaRPr>
          </a:p>
          <a:p>
            <a:pPr algn="just"/>
            <a:r>
              <a:rPr lang="en-US" sz="1300" dirty="0">
                <a:latin typeface="Bell MT" panose="02020503060305020303" pitchFamily="18" charset="0"/>
              </a:rPr>
              <a:t>~ 5 </a:t>
            </a:r>
            <a:r>
              <a:rPr lang="en-US" sz="1300" dirty="0" err="1">
                <a:latin typeface="Bell MT" panose="02020503060305020303" pitchFamily="18" charset="0"/>
              </a:rPr>
              <a:t>membres</a:t>
            </a:r>
            <a:r>
              <a:rPr lang="en-US" sz="1300" dirty="0">
                <a:latin typeface="Bell MT" panose="02020503060305020303" pitchFamily="18" charset="0"/>
              </a:rPr>
              <a:t> </a:t>
            </a:r>
            <a:r>
              <a:rPr lang="en-US" sz="1300" dirty="0" err="1">
                <a:latin typeface="Bell MT" panose="02020503060305020303" pitchFamily="18" charset="0"/>
              </a:rPr>
              <a:t>actifs</a:t>
            </a:r>
            <a:r>
              <a:rPr lang="en-US" sz="1300" dirty="0">
                <a:latin typeface="Bell MT" panose="02020503060305020303" pitchFamily="18" charset="0"/>
              </a:rPr>
              <a:t> et </a:t>
            </a:r>
            <a:r>
              <a:rPr lang="en-US" sz="1300" dirty="0" err="1">
                <a:latin typeface="Bell MT" panose="02020503060305020303" pitchFamily="18" charset="0"/>
              </a:rPr>
              <a:t>fondateurs</a:t>
            </a:r>
            <a:r>
              <a:rPr lang="en-US" sz="1300" dirty="0">
                <a:latin typeface="Bell MT" panose="02020503060305020303" pitchFamily="18" charset="0"/>
              </a:rPr>
              <a:t> </a:t>
            </a:r>
            <a:r>
              <a:rPr lang="en-US" sz="1300" dirty="0" err="1">
                <a:latin typeface="Bell MT" panose="02020503060305020303" pitchFamily="18" charset="0"/>
              </a:rPr>
              <a:t>dont</a:t>
            </a:r>
            <a:r>
              <a:rPr lang="en-US" sz="1300" dirty="0">
                <a:latin typeface="Bell MT" panose="02020503060305020303" pitchFamily="18" charset="0"/>
              </a:rPr>
              <a:t> 2 </a:t>
            </a:r>
            <a:r>
              <a:rPr lang="en-US" sz="1300" dirty="0" err="1">
                <a:latin typeface="Bell MT" panose="02020503060305020303" pitchFamily="18" charset="0"/>
              </a:rPr>
              <a:t>en</a:t>
            </a:r>
            <a:r>
              <a:rPr lang="en-US" sz="1300" dirty="0">
                <a:latin typeface="Bell MT" panose="02020503060305020303" pitchFamily="18" charset="0"/>
              </a:rPr>
              <a:t> France (</a:t>
            </a:r>
            <a:r>
              <a:rPr lang="en-US" sz="1300" dirty="0" err="1">
                <a:latin typeface="Bell MT" panose="02020503060305020303" pitchFamily="18" charset="0"/>
              </a:rPr>
              <a:t>Zoly</a:t>
            </a:r>
            <a:r>
              <a:rPr lang="en-US" sz="1300" dirty="0">
                <a:latin typeface="Bell MT" panose="02020503060305020303" pitchFamily="18" charset="0"/>
              </a:rPr>
              <a:t> et Tahina) et 3 à Madagascar (</a:t>
            </a:r>
            <a:r>
              <a:rPr lang="en-US" sz="1300" dirty="0" err="1">
                <a:latin typeface="Bell MT" panose="02020503060305020303" pitchFamily="18" charset="0"/>
              </a:rPr>
              <a:t>Sahondra</a:t>
            </a:r>
            <a:r>
              <a:rPr lang="en-US" sz="1300" dirty="0">
                <a:latin typeface="Bell MT" panose="02020503060305020303" pitchFamily="18" charset="0"/>
              </a:rPr>
              <a:t>, </a:t>
            </a:r>
            <a:r>
              <a:rPr lang="en-US" sz="1300" dirty="0" err="1">
                <a:latin typeface="Bell MT" panose="02020503060305020303" pitchFamily="18" charset="0"/>
              </a:rPr>
              <a:t>Barthélémy</a:t>
            </a:r>
            <a:r>
              <a:rPr lang="en-US" sz="1300" dirty="0">
                <a:latin typeface="Bell MT" panose="02020503060305020303" pitchFamily="18" charset="0"/>
              </a:rPr>
              <a:t> et Hasina)</a:t>
            </a:r>
          </a:p>
          <a:p>
            <a:pPr algn="just"/>
            <a:r>
              <a:rPr lang="en-US" sz="1300" dirty="0">
                <a:latin typeface="Bell MT" panose="02020503060305020303" pitchFamily="18" charset="0"/>
              </a:rPr>
              <a:t>~ 6 </a:t>
            </a:r>
            <a:r>
              <a:rPr lang="en-US" sz="1300" dirty="0" err="1">
                <a:latin typeface="Bell MT" panose="02020503060305020303" pitchFamily="18" charset="0"/>
              </a:rPr>
              <a:t>membres</a:t>
            </a:r>
            <a:r>
              <a:rPr lang="en-US" sz="1300" dirty="0">
                <a:latin typeface="Bell MT" panose="02020503060305020303" pitchFamily="18" charset="0"/>
              </a:rPr>
              <a:t> </a:t>
            </a:r>
            <a:r>
              <a:rPr lang="en-US" sz="1300" dirty="0" err="1">
                <a:latin typeface="Bell MT" panose="02020503060305020303" pitchFamily="18" charset="0"/>
              </a:rPr>
              <a:t>actifs</a:t>
            </a:r>
            <a:r>
              <a:rPr lang="en-US" sz="1300" dirty="0">
                <a:latin typeface="Bell MT" panose="02020503060305020303" pitchFamily="18" charset="0"/>
              </a:rPr>
              <a:t> </a:t>
            </a:r>
            <a:r>
              <a:rPr lang="en-US" sz="1300" dirty="0" err="1">
                <a:latin typeface="Bell MT" panose="02020503060305020303" pitchFamily="18" charset="0"/>
              </a:rPr>
              <a:t>en</a:t>
            </a:r>
            <a:r>
              <a:rPr lang="en-US" sz="1300" dirty="0">
                <a:latin typeface="Bell MT" panose="02020503060305020303" pitchFamily="18" charset="0"/>
              </a:rPr>
              <a:t> France (</a:t>
            </a:r>
            <a:r>
              <a:rPr lang="fr-FR" sz="1300" dirty="0">
                <a:latin typeface="Bell MT" panose="02020503060305020303" pitchFamily="18" charset="0"/>
              </a:rPr>
              <a:t>Chloé, Florent, Madeleine, Frédéric, Emmanuelle, Julien).</a:t>
            </a:r>
            <a:endParaRPr lang="en-US" sz="1300" dirty="0">
              <a:latin typeface="Bell MT" panose="02020503060305020303" pitchFamily="18" charset="0"/>
            </a:endParaRPr>
          </a:p>
          <a:p>
            <a:pPr algn="just"/>
            <a:r>
              <a:rPr lang="en-US" sz="1300" dirty="0">
                <a:latin typeface="Bell MT" panose="02020503060305020303" pitchFamily="18" charset="0"/>
              </a:rPr>
              <a:t>- Nous </a:t>
            </a:r>
            <a:r>
              <a:rPr lang="en-US" sz="1300" dirty="0" err="1">
                <a:latin typeface="Bell MT" panose="02020503060305020303" pitchFamily="18" charset="0"/>
              </a:rPr>
              <a:t>sommes</a:t>
            </a:r>
            <a:r>
              <a:rPr lang="en-US" sz="1300" dirty="0">
                <a:latin typeface="Bell MT" panose="02020503060305020303" pitchFamily="18" charset="0"/>
              </a:rPr>
              <a:t> </a:t>
            </a:r>
            <a:r>
              <a:rPr lang="en-US" sz="1300" dirty="0" err="1">
                <a:latin typeface="Bell MT" panose="02020503060305020303" pitchFamily="18" charset="0"/>
              </a:rPr>
              <a:t>tous</a:t>
            </a:r>
            <a:r>
              <a:rPr lang="en-US" sz="1300" dirty="0">
                <a:latin typeface="Bell MT" panose="02020503060305020303" pitchFamily="18" charset="0"/>
              </a:rPr>
              <a:t> </a:t>
            </a:r>
            <a:r>
              <a:rPr lang="en-US" sz="1300" dirty="0" err="1">
                <a:latin typeface="Bell MT" panose="02020503060305020303" pitchFamily="18" charset="0"/>
              </a:rPr>
              <a:t>bénévoles</a:t>
            </a:r>
            <a:endParaRPr lang="en-US" sz="1300" dirty="0">
              <a:latin typeface="Bell MT" panose="02020503060305020303" pitchFamily="18" charset="0"/>
            </a:endParaRPr>
          </a:p>
          <a:p>
            <a:pPr algn="just"/>
            <a:endParaRPr lang="en-US" sz="1200" dirty="0">
              <a:latin typeface="Bell MT" panose="02020503060305020303" pitchFamily="18" charset="0"/>
            </a:endParaRPr>
          </a:p>
          <a:p>
            <a:pPr algn="just"/>
            <a:endParaRPr lang="en-US" sz="1000" dirty="0">
              <a:latin typeface="Bell MT" panose="02020503060305020303" pitchFamily="18" charset="0"/>
            </a:endParaRPr>
          </a:p>
          <a:p>
            <a:pPr algn="just"/>
            <a:endParaRPr lang="en-US" sz="1000" dirty="0">
              <a:latin typeface="Bell MT" panose="02020503060305020303" pitchFamily="18" charset="0"/>
            </a:endParaRPr>
          </a:p>
          <a:p>
            <a:pPr algn="just"/>
            <a:r>
              <a:rPr lang="en-US" sz="2000" i="1" dirty="0">
                <a:solidFill>
                  <a:srgbClr val="0070C0"/>
                </a:solidFill>
                <a:latin typeface="Bell MT" panose="02020503060305020303" pitchFamily="18" charset="0"/>
              </a:rPr>
              <a:t>Who are the members ?</a:t>
            </a:r>
          </a:p>
          <a:p>
            <a:pPr algn="just"/>
            <a:endParaRPr lang="en-US" sz="1400" dirty="0">
              <a:solidFill>
                <a:srgbClr val="0070C0"/>
              </a:solidFill>
              <a:latin typeface="Bell MT" panose="02020503060305020303" pitchFamily="18" charset="0"/>
            </a:endParaRPr>
          </a:p>
          <a:p>
            <a:pPr algn="just"/>
            <a:r>
              <a:rPr lang="en-US" sz="1300" dirty="0">
                <a:solidFill>
                  <a:srgbClr val="0070C0"/>
                </a:solidFill>
                <a:latin typeface="Bell MT" panose="02020503060305020303" pitchFamily="18" charset="0"/>
              </a:rPr>
              <a:t>~ </a:t>
            </a:r>
            <a:r>
              <a:rPr lang="fr-FR" sz="1300" dirty="0">
                <a:solidFill>
                  <a:srgbClr val="0070C0"/>
                </a:solidFill>
                <a:latin typeface="Bell MT" panose="02020503060305020303" pitchFamily="18" charset="0"/>
              </a:rPr>
              <a:t>5 active </a:t>
            </a:r>
            <a:r>
              <a:rPr lang="fr-FR" sz="1300" dirty="0" err="1">
                <a:solidFill>
                  <a:srgbClr val="0070C0"/>
                </a:solidFill>
                <a:latin typeface="Bell MT" panose="02020503060305020303" pitchFamily="18" charset="0"/>
              </a:rPr>
              <a:t>members</a:t>
            </a:r>
            <a:r>
              <a:rPr lang="fr-FR" sz="1300" dirty="0">
                <a:solidFill>
                  <a:srgbClr val="0070C0"/>
                </a:solidFill>
                <a:latin typeface="Bell MT" panose="02020503060305020303" pitchFamily="18" charset="0"/>
              </a:rPr>
              <a:t> and </a:t>
            </a:r>
            <a:r>
              <a:rPr lang="fr-FR" sz="1300" dirty="0" err="1">
                <a:solidFill>
                  <a:srgbClr val="0070C0"/>
                </a:solidFill>
                <a:latin typeface="Bell MT" panose="02020503060305020303" pitchFamily="18" charset="0"/>
              </a:rPr>
              <a:t>founders</a:t>
            </a:r>
            <a:r>
              <a:rPr lang="fr-FR" sz="1300" dirty="0">
                <a:solidFill>
                  <a:srgbClr val="0070C0"/>
                </a:solidFill>
                <a:latin typeface="Bell MT" panose="02020503060305020303" pitchFamily="18" charset="0"/>
              </a:rPr>
              <a:t> </a:t>
            </a:r>
            <a:r>
              <a:rPr lang="fr-FR" sz="1300" dirty="0" err="1">
                <a:solidFill>
                  <a:srgbClr val="0070C0"/>
                </a:solidFill>
                <a:latin typeface="Bell MT" panose="02020503060305020303" pitchFamily="18" charset="0"/>
              </a:rPr>
              <a:t>among</a:t>
            </a:r>
            <a:r>
              <a:rPr lang="fr-FR" sz="1300" dirty="0">
                <a:solidFill>
                  <a:srgbClr val="0070C0"/>
                </a:solidFill>
                <a:latin typeface="Bell MT" panose="02020503060305020303" pitchFamily="18" charset="0"/>
              </a:rPr>
              <a:t> </a:t>
            </a:r>
            <a:r>
              <a:rPr lang="fr-FR" sz="1300" dirty="0" err="1">
                <a:solidFill>
                  <a:srgbClr val="0070C0"/>
                </a:solidFill>
                <a:latin typeface="Bell MT" panose="02020503060305020303" pitchFamily="18" charset="0"/>
              </a:rPr>
              <a:t>who</a:t>
            </a:r>
            <a:r>
              <a:rPr lang="fr-FR" sz="1300" dirty="0">
                <a:solidFill>
                  <a:srgbClr val="0070C0"/>
                </a:solidFill>
                <a:latin typeface="Bell MT" panose="02020503060305020303" pitchFamily="18" charset="0"/>
              </a:rPr>
              <a:t> 2 in France (Zoly and Tahina) and 3 in Madagascar (</a:t>
            </a:r>
            <a:r>
              <a:rPr lang="fr-FR" sz="1300" dirty="0" err="1">
                <a:solidFill>
                  <a:srgbClr val="0070C0"/>
                </a:solidFill>
                <a:latin typeface="Bell MT" panose="02020503060305020303" pitchFamily="18" charset="0"/>
              </a:rPr>
              <a:t>Sahondra</a:t>
            </a:r>
            <a:r>
              <a:rPr lang="fr-FR" sz="1300" dirty="0">
                <a:solidFill>
                  <a:srgbClr val="0070C0"/>
                </a:solidFill>
                <a:latin typeface="Bell MT" panose="02020503060305020303" pitchFamily="18" charset="0"/>
              </a:rPr>
              <a:t> and Barthélémy).</a:t>
            </a:r>
          </a:p>
          <a:p>
            <a:pPr algn="just"/>
            <a:r>
              <a:rPr lang="en-US" sz="1300" dirty="0">
                <a:solidFill>
                  <a:srgbClr val="0070C0"/>
                </a:solidFill>
                <a:latin typeface="Bell MT" panose="02020503060305020303" pitchFamily="18" charset="0"/>
              </a:rPr>
              <a:t>~ </a:t>
            </a:r>
            <a:r>
              <a:rPr lang="fr-FR" sz="1300" dirty="0">
                <a:solidFill>
                  <a:srgbClr val="0070C0"/>
                </a:solidFill>
                <a:latin typeface="Bell MT" panose="02020503060305020303" pitchFamily="18" charset="0"/>
              </a:rPr>
              <a:t>6 active </a:t>
            </a:r>
            <a:r>
              <a:rPr lang="fr-FR" sz="1300" dirty="0" err="1">
                <a:solidFill>
                  <a:srgbClr val="0070C0"/>
                </a:solidFill>
                <a:latin typeface="Bell MT" panose="02020503060305020303" pitchFamily="18" charset="0"/>
              </a:rPr>
              <a:t>members</a:t>
            </a:r>
            <a:r>
              <a:rPr lang="fr-FR" sz="1300" dirty="0">
                <a:solidFill>
                  <a:srgbClr val="0070C0"/>
                </a:solidFill>
                <a:latin typeface="Bell MT" panose="02020503060305020303" pitchFamily="18" charset="0"/>
              </a:rPr>
              <a:t> in France </a:t>
            </a:r>
            <a:r>
              <a:rPr lang="en-US" sz="1300" dirty="0">
                <a:solidFill>
                  <a:srgbClr val="0070C0"/>
                </a:solidFill>
                <a:latin typeface="Bell MT" panose="02020503060305020303" pitchFamily="18" charset="0"/>
              </a:rPr>
              <a:t>(</a:t>
            </a:r>
            <a:r>
              <a:rPr lang="fr-FR" sz="1300" dirty="0">
                <a:solidFill>
                  <a:srgbClr val="0070C0"/>
                </a:solidFill>
                <a:latin typeface="Bell MT" panose="02020503060305020303" pitchFamily="18" charset="0"/>
              </a:rPr>
              <a:t>Chloé, Florent, Madeleine, Frédéric, Emmanuelle, Julien).</a:t>
            </a:r>
          </a:p>
          <a:p>
            <a:pPr algn="just"/>
            <a:r>
              <a:rPr lang="fr-FR" sz="1300" dirty="0">
                <a:solidFill>
                  <a:srgbClr val="0070C0"/>
                </a:solidFill>
                <a:latin typeface="Bell MT" panose="02020503060305020303" pitchFamily="18" charset="0"/>
              </a:rPr>
              <a:t>- </a:t>
            </a:r>
            <a:r>
              <a:rPr lang="fr-FR" sz="1300" dirty="0" err="1">
                <a:solidFill>
                  <a:srgbClr val="0070C0"/>
                </a:solidFill>
                <a:latin typeface="Bell MT" panose="02020503060305020303" pitchFamily="18" charset="0"/>
              </a:rPr>
              <a:t>We</a:t>
            </a:r>
            <a:r>
              <a:rPr lang="fr-FR" sz="1300" dirty="0">
                <a:solidFill>
                  <a:srgbClr val="0070C0"/>
                </a:solidFill>
                <a:latin typeface="Bell MT" panose="02020503060305020303" pitchFamily="18" charset="0"/>
              </a:rPr>
              <a:t> are all </a:t>
            </a:r>
            <a:r>
              <a:rPr lang="fr-FR" sz="1300" dirty="0" err="1">
                <a:solidFill>
                  <a:srgbClr val="0070C0"/>
                </a:solidFill>
                <a:latin typeface="Bell MT" panose="02020503060305020303" pitchFamily="18" charset="0"/>
              </a:rPr>
              <a:t>volunteers</a:t>
            </a:r>
            <a:endParaRPr lang="en-US" sz="1300" dirty="0">
              <a:solidFill>
                <a:srgbClr val="0070C0"/>
              </a:solidFill>
              <a:latin typeface="Bell MT" panose="02020503060305020303" pitchFamily="18" charset="0"/>
            </a:endParaRPr>
          </a:p>
        </p:txBody>
      </p:sp>
      <p:sp>
        <p:nvSpPr>
          <p:cNvPr id="14" name="Rectangle 13"/>
          <p:cNvSpPr/>
          <p:nvPr/>
        </p:nvSpPr>
        <p:spPr>
          <a:xfrm>
            <a:off x="0" y="6488668"/>
            <a:ext cx="9144000" cy="292388"/>
          </a:xfrm>
          <a:prstGeom prst="rect">
            <a:avLst/>
          </a:prstGeom>
        </p:spPr>
        <p:txBody>
          <a:bodyPr wrap="square">
            <a:spAutoFit/>
          </a:bodyPr>
          <a:lstStyle/>
          <a:p>
            <a:pPr algn="ctr">
              <a:buNone/>
            </a:pPr>
            <a:r>
              <a:rPr lang="fr-FR" sz="1300">
                <a:solidFill>
                  <a:schemeClr val="bg1"/>
                </a:solidFill>
                <a:latin typeface="Bell MT" pitchFamily="18" charset="0"/>
              </a:rPr>
              <a:t>Octobre 2019</a:t>
            </a:r>
            <a:endParaRPr lang="fr-FR" sz="1300" dirty="0">
              <a:solidFill>
                <a:schemeClr val="bg1"/>
              </a:solidFill>
              <a:latin typeface="Bell MT" pitchFamily="18" charset="0"/>
            </a:endParaRPr>
          </a:p>
        </p:txBody>
      </p:sp>
      <p:sp>
        <p:nvSpPr>
          <p:cNvPr id="16" name="ZoneTexte 15">
            <a:extLst>
              <a:ext uri="{FF2B5EF4-FFF2-40B4-BE49-F238E27FC236}">
                <a16:creationId xmlns:a16="http://schemas.microsoft.com/office/drawing/2014/main" id="{3AD496D3-8A1D-41C5-AABD-E9C79AB04D11}"/>
              </a:ext>
            </a:extLst>
          </p:cNvPr>
          <p:cNvSpPr txBox="1"/>
          <p:nvPr/>
        </p:nvSpPr>
        <p:spPr>
          <a:xfrm>
            <a:off x="6012160" y="66690"/>
            <a:ext cx="3047629" cy="553998"/>
          </a:xfrm>
          <a:prstGeom prst="rect">
            <a:avLst/>
          </a:prstGeom>
          <a:noFill/>
        </p:spPr>
        <p:txBody>
          <a:bodyPr wrap="none" rtlCol="0">
            <a:spAutoFit/>
          </a:bodyPr>
          <a:lstStyle/>
          <a:p>
            <a:r>
              <a:rPr lang="fr-FR" sz="3000" b="1" dirty="0">
                <a:solidFill>
                  <a:srgbClr val="0070C0"/>
                </a:solidFill>
                <a:latin typeface="Californian FB" pitchFamily="18" charset="0"/>
              </a:rPr>
              <a:t>ANJARA</a:t>
            </a:r>
            <a:r>
              <a:rPr lang="fr-FR" sz="3000" b="1" dirty="0">
                <a:solidFill>
                  <a:schemeClr val="accent3"/>
                </a:solidFill>
                <a:latin typeface="Bell MT" pitchFamily="18" charset="0"/>
              </a:rPr>
              <a:t>BIRIKY</a:t>
            </a:r>
          </a:p>
        </p:txBody>
      </p:sp>
      <p:cxnSp>
        <p:nvCxnSpPr>
          <p:cNvPr id="17" name="Connecteur droit 16">
            <a:extLst>
              <a:ext uri="{FF2B5EF4-FFF2-40B4-BE49-F238E27FC236}">
                <a16:creationId xmlns:a16="http://schemas.microsoft.com/office/drawing/2014/main" id="{B32D6562-8A70-4234-9DCE-EF879A8898BB}"/>
              </a:ext>
            </a:extLst>
          </p:cNvPr>
          <p:cNvCxnSpPr/>
          <p:nvPr/>
        </p:nvCxnSpPr>
        <p:spPr>
          <a:xfrm>
            <a:off x="0" y="692696"/>
            <a:ext cx="9144000" cy="0"/>
          </a:xfrm>
          <a:prstGeom prst="line">
            <a:avLst/>
          </a:prstGeom>
          <a:ln w="127000">
            <a:gradFill flip="none" rotWithShape="1">
              <a:gsLst>
                <a:gs pos="100000">
                  <a:srgbClr val="0070C0"/>
                </a:gs>
                <a:gs pos="0">
                  <a:schemeClr val="accent3"/>
                </a:gs>
                <a:gs pos="100000">
                  <a:schemeClr val="tx1"/>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4515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DDA68E-54D7-4955-8499-0DF4030C09E0}" type="slidenum">
              <a:rPr lang="fr-FR" smtClean="0"/>
              <a:pPr/>
              <a:t>7</a:t>
            </a:fld>
            <a:endParaRPr lang="fr-FR"/>
          </a:p>
        </p:txBody>
      </p:sp>
      <p:sp>
        <p:nvSpPr>
          <p:cNvPr id="14" name="Rectangle 13"/>
          <p:cNvSpPr/>
          <p:nvPr/>
        </p:nvSpPr>
        <p:spPr>
          <a:xfrm>
            <a:off x="0" y="6488668"/>
            <a:ext cx="9144000" cy="292388"/>
          </a:xfrm>
          <a:prstGeom prst="rect">
            <a:avLst/>
          </a:prstGeom>
        </p:spPr>
        <p:txBody>
          <a:bodyPr wrap="square">
            <a:spAutoFit/>
          </a:bodyPr>
          <a:lstStyle/>
          <a:p>
            <a:pPr algn="ctr">
              <a:buNone/>
            </a:pPr>
            <a:r>
              <a:rPr lang="fr-FR" sz="1300">
                <a:solidFill>
                  <a:schemeClr val="bg1"/>
                </a:solidFill>
                <a:latin typeface="Bell MT" pitchFamily="18" charset="0"/>
              </a:rPr>
              <a:t>Octobre 2019</a:t>
            </a:r>
            <a:endParaRPr lang="fr-FR" sz="1300" dirty="0">
              <a:solidFill>
                <a:schemeClr val="bg1"/>
              </a:solidFill>
              <a:latin typeface="Bell MT" pitchFamily="18" charset="0"/>
            </a:endParaRP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445" y="3699326"/>
            <a:ext cx="2575078" cy="2546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9109" y="3719448"/>
            <a:ext cx="1611250" cy="2526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8584" y="3719448"/>
            <a:ext cx="4017480" cy="2526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ZoneTexte 17"/>
          <p:cNvSpPr txBox="1"/>
          <p:nvPr/>
        </p:nvSpPr>
        <p:spPr>
          <a:xfrm>
            <a:off x="573832" y="981308"/>
            <a:ext cx="3816424" cy="2416046"/>
          </a:xfrm>
          <a:prstGeom prst="rect">
            <a:avLst/>
          </a:prstGeom>
          <a:noFill/>
        </p:spPr>
        <p:txBody>
          <a:bodyPr wrap="square" rtlCol="0">
            <a:spAutoFit/>
          </a:bodyPr>
          <a:lstStyle/>
          <a:p>
            <a:pPr algn="just"/>
            <a:r>
              <a:rPr lang="en-US" sz="2000" b="1" dirty="0" err="1">
                <a:solidFill>
                  <a:srgbClr val="76B531"/>
                </a:solidFill>
                <a:latin typeface="Bell MT" panose="02020503060305020303" pitchFamily="18" charset="0"/>
              </a:rPr>
              <a:t>Où</a:t>
            </a:r>
            <a:r>
              <a:rPr lang="en-US" sz="2000" b="1" dirty="0">
                <a:solidFill>
                  <a:srgbClr val="76B531"/>
                </a:solidFill>
                <a:latin typeface="Bell MT" panose="02020503060305020303" pitchFamily="18" charset="0"/>
              </a:rPr>
              <a:t> </a:t>
            </a:r>
            <a:r>
              <a:rPr lang="en-US" sz="2000" b="1" dirty="0" err="1">
                <a:solidFill>
                  <a:srgbClr val="76B531"/>
                </a:solidFill>
                <a:latin typeface="Bell MT" panose="02020503060305020303" pitchFamily="18" charset="0"/>
              </a:rPr>
              <a:t>intervenons</a:t>
            </a:r>
            <a:r>
              <a:rPr lang="en-US" sz="2000" b="1" dirty="0">
                <a:solidFill>
                  <a:srgbClr val="76B531"/>
                </a:solidFill>
                <a:latin typeface="Bell MT" panose="02020503060305020303" pitchFamily="18" charset="0"/>
              </a:rPr>
              <a:t>-nous ?</a:t>
            </a:r>
          </a:p>
          <a:p>
            <a:pPr algn="just"/>
            <a:endParaRPr lang="fr-FR" sz="1400" b="1" dirty="0">
              <a:latin typeface="Bell MT" pitchFamily="18" charset="0"/>
            </a:endParaRPr>
          </a:p>
          <a:p>
            <a:pPr algn="just"/>
            <a:r>
              <a:rPr lang="en-US" sz="1300" dirty="0">
                <a:latin typeface="Bell MT" panose="02020503060305020303" pitchFamily="18" charset="0"/>
              </a:rPr>
              <a:t>~ </a:t>
            </a:r>
            <a:r>
              <a:rPr lang="fr-FR" sz="1300" dirty="0">
                <a:latin typeface="Bell MT" pitchFamily="18" charset="0"/>
              </a:rPr>
              <a:t>Dans la banlieue de la capitale Antananarivo, plus précisément dans les communes d’</a:t>
            </a:r>
            <a:r>
              <a:rPr lang="fr-FR" sz="1300" dirty="0" err="1">
                <a:latin typeface="Bell MT" pitchFamily="18" charset="0"/>
              </a:rPr>
              <a:t>Ambohidrapeto</a:t>
            </a:r>
            <a:r>
              <a:rPr lang="fr-FR" sz="1300" dirty="0">
                <a:latin typeface="Bell MT" pitchFamily="18" charset="0"/>
              </a:rPr>
              <a:t>,  </a:t>
            </a:r>
            <a:r>
              <a:rPr lang="fr-FR" sz="1300" dirty="0" err="1">
                <a:latin typeface="Bell MT" pitchFamily="18" charset="0"/>
              </a:rPr>
              <a:t>Fihombonana</a:t>
            </a:r>
            <a:r>
              <a:rPr lang="fr-FR" sz="1300" dirty="0">
                <a:latin typeface="Bell MT" pitchFamily="18" charset="0"/>
              </a:rPr>
              <a:t> et </a:t>
            </a:r>
            <a:r>
              <a:rPr lang="fr-FR" sz="1300" dirty="0" err="1">
                <a:latin typeface="Bell MT" pitchFamily="18" charset="0"/>
              </a:rPr>
              <a:t>Ankadimanga</a:t>
            </a:r>
            <a:r>
              <a:rPr lang="fr-FR" sz="1300" dirty="0">
                <a:latin typeface="Bell MT" pitchFamily="18" charset="0"/>
              </a:rPr>
              <a:t> </a:t>
            </a:r>
          </a:p>
          <a:p>
            <a:pPr algn="just"/>
            <a:endParaRPr lang="fr-FR" sz="1300" dirty="0">
              <a:latin typeface="Bell MT" pitchFamily="18" charset="0"/>
            </a:endParaRPr>
          </a:p>
          <a:p>
            <a:pPr algn="just"/>
            <a:r>
              <a:rPr lang="en-US" sz="1300" dirty="0">
                <a:latin typeface="Bell MT" panose="02020503060305020303" pitchFamily="18" charset="0"/>
              </a:rPr>
              <a:t>~ </a:t>
            </a:r>
            <a:r>
              <a:rPr lang="fr-FR" sz="1300" dirty="0">
                <a:latin typeface="Bell MT" pitchFamily="18" charset="0"/>
              </a:rPr>
              <a:t>Nous intervenons directement dans les 8 écoles primaires publiques suivantes : </a:t>
            </a:r>
          </a:p>
          <a:p>
            <a:pPr algn="just"/>
            <a:r>
              <a:rPr lang="fr-FR" sz="1300" dirty="0" err="1">
                <a:latin typeface="Bell MT" pitchFamily="18" charset="0"/>
              </a:rPr>
              <a:t>Ambohidrapeto</a:t>
            </a:r>
            <a:r>
              <a:rPr lang="fr-FR" sz="1300" dirty="0">
                <a:latin typeface="Bell MT" pitchFamily="18" charset="0"/>
              </a:rPr>
              <a:t>, </a:t>
            </a:r>
            <a:r>
              <a:rPr lang="fr-FR" sz="1300" dirty="0" err="1">
                <a:latin typeface="Bell MT" pitchFamily="18" charset="0"/>
              </a:rPr>
              <a:t>Antsahamasina</a:t>
            </a:r>
            <a:r>
              <a:rPr lang="fr-FR" sz="1300" dirty="0">
                <a:latin typeface="Bell MT" pitchFamily="18" charset="0"/>
              </a:rPr>
              <a:t>, </a:t>
            </a:r>
            <a:r>
              <a:rPr lang="fr-FR" sz="1300" dirty="0" err="1">
                <a:latin typeface="Bell MT" pitchFamily="18" charset="0"/>
              </a:rPr>
              <a:t>Antanetibe</a:t>
            </a:r>
            <a:r>
              <a:rPr lang="fr-FR" sz="1300" dirty="0">
                <a:latin typeface="Bell MT" pitchFamily="18" charset="0"/>
              </a:rPr>
              <a:t>, </a:t>
            </a:r>
            <a:r>
              <a:rPr lang="fr-FR" sz="1300" dirty="0" err="1">
                <a:latin typeface="Bell MT" pitchFamily="18" charset="0"/>
              </a:rPr>
              <a:t>Ankadimanga</a:t>
            </a:r>
            <a:r>
              <a:rPr lang="fr-FR" sz="1300" dirty="0">
                <a:latin typeface="Bell MT" pitchFamily="18" charset="0"/>
              </a:rPr>
              <a:t>, </a:t>
            </a:r>
            <a:r>
              <a:rPr lang="fr-FR" sz="1300" dirty="0" err="1">
                <a:latin typeface="Bell MT" pitchFamily="18" charset="0"/>
              </a:rPr>
              <a:t>Merimandroso</a:t>
            </a:r>
            <a:r>
              <a:rPr lang="fr-FR" sz="1300" dirty="0">
                <a:latin typeface="Bell MT" pitchFamily="18" charset="0"/>
              </a:rPr>
              <a:t>, </a:t>
            </a:r>
            <a:r>
              <a:rPr lang="fr-FR" sz="1300" dirty="0" err="1">
                <a:latin typeface="Bell MT" pitchFamily="18" charset="0"/>
              </a:rPr>
              <a:t>Marobiby</a:t>
            </a:r>
            <a:r>
              <a:rPr lang="fr-FR" sz="1300" dirty="0">
                <a:latin typeface="Bell MT" pitchFamily="18" charset="0"/>
              </a:rPr>
              <a:t>, </a:t>
            </a:r>
            <a:r>
              <a:rPr lang="fr-FR" sz="1300" dirty="0" err="1">
                <a:latin typeface="Bell MT" pitchFamily="18" charset="0"/>
              </a:rPr>
              <a:t>Andoalafy</a:t>
            </a:r>
            <a:r>
              <a:rPr lang="fr-FR" sz="1300" dirty="0">
                <a:latin typeface="Bell MT" pitchFamily="18" charset="0"/>
              </a:rPr>
              <a:t>, </a:t>
            </a:r>
            <a:r>
              <a:rPr lang="fr-FR" sz="1300" dirty="0" err="1">
                <a:latin typeface="Bell MT" pitchFamily="18" charset="0"/>
              </a:rPr>
              <a:t>Anosivita</a:t>
            </a:r>
            <a:r>
              <a:rPr lang="fr-FR" sz="1300" dirty="0">
                <a:latin typeface="Bell MT" pitchFamily="18" charset="0"/>
              </a:rPr>
              <a:t> </a:t>
            </a:r>
            <a:r>
              <a:rPr lang="fr-FR" sz="1300" dirty="0" err="1">
                <a:latin typeface="Bell MT" pitchFamily="18" charset="0"/>
              </a:rPr>
              <a:t>Boina</a:t>
            </a:r>
            <a:endParaRPr lang="fr-FR" sz="1300" dirty="0">
              <a:latin typeface="Bell MT" pitchFamily="18" charset="0"/>
            </a:endParaRPr>
          </a:p>
        </p:txBody>
      </p:sp>
      <p:sp>
        <p:nvSpPr>
          <p:cNvPr id="19" name="ZoneTexte 18"/>
          <p:cNvSpPr txBox="1"/>
          <p:nvPr/>
        </p:nvSpPr>
        <p:spPr>
          <a:xfrm>
            <a:off x="4817904" y="981308"/>
            <a:ext cx="3753856" cy="2431435"/>
          </a:xfrm>
          <a:prstGeom prst="rect">
            <a:avLst/>
          </a:prstGeom>
          <a:noFill/>
        </p:spPr>
        <p:txBody>
          <a:bodyPr wrap="square" rtlCol="0">
            <a:spAutoFit/>
          </a:bodyPr>
          <a:lstStyle/>
          <a:p>
            <a:pPr algn="just"/>
            <a:r>
              <a:rPr lang="en-US" sz="2000" i="1" dirty="0">
                <a:solidFill>
                  <a:srgbClr val="0070C0"/>
                </a:solidFill>
                <a:latin typeface="Bell MT" panose="02020503060305020303" pitchFamily="18" charset="0"/>
              </a:rPr>
              <a:t>Where do we intervene ?</a:t>
            </a:r>
          </a:p>
          <a:p>
            <a:pPr algn="just"/>
            <a:endParaRPr lang="en-US" sz="1400" dirty="0">
              <a:solidFill>
                <a:srgbClr val="0070C0"/>
              </a:solidFill>
              <a:latin typeface="Bell MT" panose="02020503060305020303" pitchFamily="18" charset="0"/>
            </a:endParaRPr>
          </a:p>
          <a:p>
            <a:pPr algn="just"/>
            <a:r>
              <a:rPr lang="en-US" sz="1300" dirty="0">
                <a:solidFill>
                  <a:srgbClr val="0070C0"/>
                </a:solidFill>
                <a:latin typeface="Bell MT" panose="02020503060305020303" pitchFamily="18" charset="0"/>
              </a:rPr>
              <a:t>~ </a:t>
            </a:r>
            <a:r>
              <a:rPr lang="fr-FR" sz="1300" dirty="0">
                <a:solidFill>
                  <a:srgbClr val="0070C0"/>
                </a:solidFill>
                <a:latin typeface="Bell MT" panose="02020503060305020303" pitchFamily="18" charset="0"/>
              </a:rPr>
              <a:t>In the </a:t>
            </a:r>
            <a:r>
              <a:rPr lang="fr-FR" sz="1300" dirty="0" err="1">
                <a:solidFill>
                  <a:srgbClr val="0070C0"/>
                </a:solidFill>
                <a:latin typeface="Bell MT" panose="02020503060305020303" pitchFamily="18" charset="0"/>
              </a:rPr>
              <a:t>suburb</a:t>
            </a:r>
            <a:r>
              <a:rPr lang="fr-FR" sz="1300" dirty="0">
                <a:solidFill>
                  <a:srgbClr val="0070C0"/>
                </a:solidFill>
                <a:latin typeface="Bell MT" panose="02020503060305020303" pitchFamily="18" charset="0"/>
              </a:rPr>
              <a:t> of Antananarivo </a:t>
            </a:r>
            <a:r>
              <a:rPr lang="fr-FR" sz="1300" dirty="0" err="1">
                <a:solidFill>
                  <a:srgbClr val="0070C0"/>
                </a:solidFill>
                <a:latin typeface="Bell MT" panose="02020503060305020303" pitchFamily="18" charset="0"/>
              </a:rPr>
              <a:t>especially</a:t>
            </a:r>
            <a:r>
              <a:rPr lang="fr-FR" sz="1300" dirty="0">
                <a:solidFill>
                  <a:srgbClr val="0070C0"/>
                </a:solidFill>
                <a:latin typeface="Bell MT" panose="02020503060305020303" pitchFamily="18" charset="0"/>
              </a:rPr>
              <a:t> in the </a:t>
            </a:r>
            <a:r>
              <a:rPr lang="fr-FR" sz="1300" dirty="0" err="1">
                <a:solidFill>
                  <a:srgbClr val="0070C0"/>
                </a:solidFill>
                <a:latin typeface="Bell MT" panose="02020503060305020303" pitchFamily="18" charset="0"/>
              </a:rPr>
              <a:t>municipalities</a:t>
            </a:r>
            <a:r>
              <a:rPr lang="fr-FR" sz="1300" dirty="0">
                <a:solidFill>
                  <a:srgbClr val="0070C0"/>
                </a:solidFill>
                <a:latin typeface="Bell MT" panose="02020503060305020303" pitchFamily="18" charset="0"/>
              </a:rPr>
              <a:t> of </a:t>
            </a:r>
            <a:r>
              <a:rPr lang="fr-FR" sz="1300" dirty="0" err="1">
                <a:solidFill>
                  <a:srgbClr val="0070C0"/>
                </a:solidFill>
                <a:latin typeface="Bell MT" panose="02020503060305020303" pitchFamily="18" charset="0"/>
              </a:rPr>
              <a:t>Ambohidrapeto</a:t>
            </a:r>
            <a:r>
              <a:rPr lang="fr-FR" sz="1300" dirty="0">
                <a:solidFill>
                  <a:srgbClr val="0070C0"/>
                </a:solidFill>
                <a:latin typeface="Bell MT" panose="02020503060305020303" pitchFamily="18" charset="0"/>
              </a:rPr>
              <a:t>, </a:t>
            </a:r>
            <a:r>
              <a:rPr lang="fr-FR" sz="1300" dirty="0" err="1">
                <a:solidFill>
                  <a:srgbClr val="0070C0"/>
                </a:solidFill>
                <a:latin typeface="Bell MT" panose="02020503060305020303" pitchFamily="18" charset="0"/>
              </a:rPr>
              <a:t>Fihombonana</a:t>
            </a:r>
            <a:r>
              <a:rPr lang="fr-FR" sz="1300" dirty="0">
                <a:solidFill>
                  <a:srgbClr val="0070C0"/>
                </a:solidFill>
                <a:latin typeface="Bell MT" panose="02020503060305020303" pitchFamily="18" charset="0"/>
              </a:rPr>
              <a:t> and </a:t>
            </a:r>
            <a:r>
              <a:rPr lang="fr-FR" sz="1300" dirty="0" err="1">
                <a:solidFill>
                  <a:srgbClr val="0070C0"/>
                </a:solidFill>
                <a:latin typeface="Bell MT" panose="02020503060305020303" pitchFamily="18" charset="0"/>
              </a:rPr>
              <a:t>Ankadimanga</a:t>
            </a:r>
            <a:endParaRPr lang="fr-FR" sz="1300" dirty="0">
              <a:solidFill>
                <a:srgbClr val="0070C0"/>
              </a:solidFill>
              <a:latin typeface="Bell MT" panose="02020503060305020303" pitchFamily="18" charset="0"/>
            </a:endParaRPr>
          </a:p>
          <a:p>
            <a:pPr algn="just"/>
            <a:endParaRPr lang="fr-FR" sz="1300" dirty="0">
              <a:solidFill>
                <a:srgbClr val="0070C0"/>
              </a:solidFill>
              <a:latin typeface="Bell MT" panose="02020503060305020303" pitchFamily="18" charset="0"/>
            </a:endParaRPr>
          </a:p>
          <a:p>
            <a:pPr algn="just"/>
            <a:r>
              <a:rPr lang="en-US" sz="1300" dirty="0">
                <a:solidFill>
                  <a:srgbClr val="0070C0"/>
                </a:solidFill>
                <a:latin typeface="Bell MT" panose="02020503060305020303" pitchFamily="18" charset="0"/>
              </a:rPr>
              <a:t>~ 8</a:t>
            </a:r>
            <a:r>
              <a:rPr lang="fr-FR" sz="1300" dirty="0">
                <a:solidFill>
                  <a:srgbClr val="0070C0"/>
                </a:solidFill>
                <a:latin typeface="Bell MT" panose="02020503060305020303" pitchFamily="18" charset="0"/>
              </a:rPr>
              <a:t> </a:t>
            </a:r>
            <a:r>
              <a:rPr lang="fr-FR" sz="1300" dirty="0" err="1">
                <a:solidFill>
                  <a:srgbClr val="0070C0"/>
                </a:solidFill>
                <a:latin typeface="Bell MT" panose="02020503060305020303" pitchFamily="18" charset="0"/>
              </a:rPr>
              <a:t>primary</a:t>
            </a:r>
            <a:r>
              <a:rPr lang="fr-FR" sz="1300" dirty="0">
                <a:solidFill>
                  <a:srgbClr val="0070C0"/>
                </a:solidFill>
                <a:latin typeface="Bell MT" panose="02020503060305020303" pitchFamily="18" charset="0"/>
              </a:rPr>
              <a:t> public </a:t>
            </a:r>
            <a:r>
              <a:rPr lang="fr-FR" sz="1300" dirty="0" err="1">
                <a:solidFill>
                  <a:srgbClr val="0070C0"/>
                </a:solidFill>
                <a:latin typeface="Bell MT" panose="02020503060305020303" pitchFamily="18" charset="0"/>
              </a:rPr>
              <a:t>schools</a:t>
            </a:r>
            <a:r>
              <a:rPr lang="fr-FR" sz="1300" dirty="0">
                <a:solidFill>
                  <a:srgbClr val="0070C0"/>
                </a:solidFill>
                <a:latin typeface="Bell MT" panose="02020503060305020303" pitchFamily="18" charset="0"/>
              </a:rPr>
              <a:t> are </a:t>
            </a:r>
            <a:r>
              <a:rPr lang="fr-FR" sz="1300" dirty="0" err="1">
                <a:solidFill>
                  <a:srgbClr val="0070C0"/>
                </a:solidFill>
                <a:latin typeface="Bell MT" panose="02020503060305020303" pitchFamily="18" charset="0"/>
              </a:rPr>
              <a:t>concerned</a:t>
            </a:r>
            <a:r>
              <a:rPr lang="fr-FR" sz="1300" dirty="0">
                <a:solidFill>
                  <a:srgbClr val="0070C0"/>
                </a:solidFill>
                <a:latin typeface="Bell MT" panose="02020503060305020303" pitchFamily="18" charset="0"/>
              </a:rPr>
              <a:t> : </a:t>
            </a:r>
            <a:r>
              <a:rPr lang="fr-FR" sz="1300" dirty="0" err="1">
                <a:solidFill>
                  <a:srgbClr val="0070C0"/>
                </a:solidFill>
                <a:latin typeface="Bell MT" panose="02020503060305020303" pitchFamily="18" charset="0"/>
              </a:rPr>
              <a:t>Ambohidrapeto</a:t>
            </a:r>
            <a:r>
              <a:rPr lang="fr-FR" sz="1300" dirty="0">
                <a:solidFill>
                  <a:srgbClr val="0070C0"/>
                </a:solidFill>
                <a:latin typeface="Bell MT" panose="02020503060305020303" pitchFamily="18" charset="0"/>
              </a:rPr>
              <a:t>, </a:t>
            </a:r>
            <a:r>
              <a:rPr lang="fr-FR" sz="1300" dirty="0" err="1">
                <a:solidFill>
                  <a:srgbClr val="0070C0"/>
                </a:solidFill>
                <a:latin typeface="Bell MT" panose="02020503060305020303" pitchFamily="18" charset="0"/>
              </a:rPr>
              <a:t>Antsahamasina</a:t>
            </a:r>
            <a:r>
              <a:rPr lang="fr-FR" sz="1300" dirty="0">
                <a:solidFill>
                  <a:srgbClr val="0070C0"/>
                </a:solidFill>
                <a:latin typeface="Bell MT" panose="02020503060305020303" pitchFamily="18" charset="0"/>
              </a:rPr>
              <a:t>, </a:t>
            </a:r>
            <a:r>
              <a:rPr lang="fr-FR" sz="1300" dirty="0" err="1">
                <a:solidFill>
                  <a:srgbClr val="0070C0"/>
                </a:solidFill>
                <a:latin typeface="Bell MT" panose="02020503060305020303" pitchFamily="18" charset="0"/>
              </a:rPr>
              <a:t>Antanetibe</a:t>
            </a:r>
            <a:r>
              <a:rPr lang="fr-FR" sz="1300" dirty="0">
                <a:solidFill>
                  <a:srgbClr val="0070C0"/>
                </a:solidFill>
                <a:latin typeface="Bell MT" panose="02020503060305020303" pitchFamily="18" charset="0"/>
              </a:rPr>
              <a:t>, </a:t>
            </a:r>
            <a:r>
              <a:rPr lang="fr-FR" sz="1300" dirty="0" err="1">
                <a:solidFill>
                  <a:srgbClr val="0070C0"/>
                </a:solidFill>
                <a:latin typeface="Bell MT" panose="02020503060305020303" pitchFamily="18" charset="0"/>
              </a:rPr>
              <a:t>Ankadimanga</a:t>
            </a:r>
            <a:r>
              <a:rPr lang="fr-FR" sz="1300" dirty="0">
                <a:solidFill>
                  <a:srgbClr val="0070C0"/>
                </a:solidFill>
                <a:latin typeface="Bell MT" panose="02020503060305020303" pitchFamily="18" charset="0"/>
              </a:rPr>
              <a:t>, </a:t>
            </a:r>
            <a:r>
              <a:rPr lang="fr-FR" sz="1300" dirty="0" err="1">
                <a:solidFill>
                  <a:srgbClr val="0070C0"/>
                </a:solidFill>
                <a:latin typeface="Bell MT" panose="02020503060305020303" pitchFamily="18" charset="0"/>
              </a:rPr>
              <a:t>Merimandroso</a:t>
            </a:r>
            <a:r>
              <a:rPr lang="fr-FR" sz="1300" dirty="0">
                <a:solidFill>
                  <a:srgbClr val="0070C0"/>
                </a:solidFill>
                <a:latin typeface="Bell MT" panose="02020503060305020303" pitchFamily="18" charset="0"/>
              </a:rPr>
              <a:t>, </a:t>
            </a:r>
            <a:r>
              <a:rPr lang="fr-FR" sz="1300" dirty="0" err="1">
                <a:solidFill>
                  <a:srgbClr val="0070C0"/>
                </a:solidFill>
                <a:latin typeface="Bell MT" panose="02020503060305020303" pitchFamily="18" charset="0"/>
              </a:rPr>
              <a:t>Marobiby</a:t>
            </a:r>
            <a:r>
              <a:rPr lang="fr-FR" sz="1300" dirty="0">
                <a:solidFill>
                  <a:srgbClr val="0070C0"/>
                </a:solidFill>
                <a:latin typeface="Bell MT" panose="02020503060305020303" pitchFamily="18" charset="0"/>
              </a:rPr>
              <a:t>, </a:t>
            </a:r>
            <a:r>
              <a:rPr lang="fr-FR" sz="1300" dirty="0" err="1">
                <a:solidFill>
                  <a:srgbClr val="0070C0"/>
                </a:solidFill>
                <a:latin typeface="Bell MT" panose="02020503060305020303" pitchFamily="18" charset="0"/>
              </a:rPr>
              <a:t>Andoalafy</a:t>
            </a:r>
            <a:r>
              <a:rPr lang="fr-FR" sz="1300" dirty="0">
                <a:solidFill>
                  <a:srgbClr val="0070C0"/>
                </a:solidFill>
                <a:latin typeface="Bell MT" panose="02020503060305020303" pitchFamily="18" charset="0"/>
              </a:rPr>
              <a:t>, </a:t>
            </a:r>
            <a:r>
              <a:rPr lang="fr-FR" sz="1300" dirty="0" err="1">
                <a:solidFill>
                  <a:srgbClr val="0070C0"/>
                </a:solidFill>
                <a:latin typeface="Bell MT" panose="02020503060305020303" pitchFamily="18" charset="0"/>
              </a:rPr>
              <a:t>Anosivita</a:t>
            </a:r>
            <a:r>
              <a:rPr lang="fr-FR" sz="1300" dirty="0">
                <a:solidFill>
                  <a:srgbClr val="0070C0"/>
                </a:solidFill>
                <a:latin typeface="Bell MT" panose="02020503060305020303" pitchFamily="18" charset="0"/>
              </a:rPr>
              <a:t> </a:t>
            </a:r>
            <a:r>
              <a:rPr lang="fr-FR" sz="1300" dirty="0" err="1">
                <a:solidFill>
                  <a:srgbClr val="0070C0"/>
                </a:solidFill>
                <a:latin typeface="Bell MT" panose="02020503060305020303" pitchFamily="18" charset="0"/>
              </a:rPr>
              <a:t>Boina</a:t>
            </a:r>
            <a:endParaRPr lang="fr-FR" sz="1300" dirty="0">
              <a:solidFill>
                <a:srgbClr val="0070C0"/>
              </a:solidFill>
              <a:latin typeface="Bell MT" panose="02020503060305020303" pitchFamily="18" charset="0"/>
            </a:endParaRPr>
          </a:p>
          <a:p>
            <a:pPr algn="just"/>
            <a:r>
              <a:rPr lang="fr-FR" sz="1400" dirty="0">
                <a:solidFill>
                  <a:schemeClr val="accent5"/>
                </a:solidFill>
                <a:latin typeface="Bell MT" panose="02020503060305020303" pitchFamily="18" charset="0"/>
              </a:rPr>
              <a:t> </a:t>
            </a:r>
            <a:endParaRPr lang="fr-FR" sz="1400" dirty="0">
              <a:latin typeface="Bell MT" panose="02020503060305020303" pitchFamily="18" charset="0"/>
            </a:endParaRPr>
          </a:p>
        </p:txBody>
      </p:sp>
      <p:sp>
        <p:nvSpPr>
          <p:cNvPr id="21" name="ZoneTexte 20">
            <a:extLst>
              <a:ext uri="{FF2B5EF4-FFF2-40B4-BE49-F238E27FC236}">
                <a16:creationId xmlns:a16="http://schemas.microsoft.com/office/drawing/2014/main" id="{CF7A9CCC-CFF4-4DB0-A87F-6C6AB2FF1307}"/>
              </a:ext>
            </a:extLst>
          </p:cNvPr>
          <p:cNvSpPr txBox="1"/>
          <p:nvPr/>
        </p:nvSpPr>
        <p:spPr>
          <a:xfrm>
            <a:off x="6012160" y="66690"/>
            <a:ext cx="3047629" cy="553998"/>
          </a:xfrm>
          <a:prstGeom prst="rect">
            <a:avLst/>
          </a:prstGeom>
          <a:noFill/>
        </p:spPr>
        <p:txBody>
          <a:bodyPr wrap="none" rtlCol="0">
            <a:spAutoFit/>
          </a:bodyPr>
          <a:lstStyle/>
          <a:p>
            <a:r>
              <a:rPr lang="fr-FR" sz="3000" b="1" dirty="0">
                <a:solidFill>
                  <a:srgbClr val="0070C0"/>
                </a:solidFill>
                <a:latin typeface="Californian FB" pitchFamily="18" charset="0"/>
              </a:rPr>
              <a:t>ANJARA</a:t>
            </a:r>
            <a:r>
              <a:rPr lang="fr-FR" sz="3000" b="1" dirty="0">
                <a:solidFill>
                  <a:schemeClr val="accent3"/>
                </a:solidFill>
                <a:latin typeface="Bell MT" pitchFamily="18" charset="0"/>
              </a:rPr>
              <a:t>BIRIKY</a:t>
            </a:r>
          </a:p>
        </p:txBody>
      </p:sp>
      <p:cxnSp>
        <p:nvCxnSpPr>
          <p:cNvPr id="22" name="Connecteur droit 21">
            <a:extLst>
              <a:ext uri="{FF2B5EF4-FFF2-40B4-BE49-F238E27FC236}">
                <a16:creationId xmlns:a16="http://schemas.microsoft.com/office/drawing/2014/main" id="{6BA2C583-FB4C-427C-A99A-A7C64768076A}"/>
              </a:ext>
            </a:extLst>
          </p:cNvPr>
          <p:cNvCxnSpPr/>
          <p:nvPr/>
        </p:nvCxnSpPr>
        <p:spPr>
          <a:xfrm>
            <a:off x="0" y="692696"/>
            <a:ext cx="9144000" cy="0"/>
          </a:xfrm>
          <a:prstGeom prst="line">
            <a:avLst/>
          </a:prstGeom>
          <a:ln w="127000">
            <a:gradFill flip="none" rotWithShape="1">
              <a:gsLst>
                <a:gs pos="100000">
                  <a:srgbClr val="0070C0"/>
                </a:gs>
                <a:gs pos="0">
                  <a:schemeClr val="accent3"/>
                </a:gs>
                <a:gs pos="100000">
                  <a:schemeClr val="tx1"/>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453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764704"/>
            <a:ext cx="8640960" cy="1152128"/>
          </a:xfrm>
        </p:spPr>
        <p:txBody>
          <a:bodyPr>
            <a:normAutofit/>
          </a:bodyPr>
          <a:lstStyle/>
          <a:p>
            <a:pPr algn="ctr">
              <a:buNone/>
            </a:pPr>
            <a:r>
              <a:rPr lang="fr-FR" sz="2000" b="1" dirty="0">
                <a:solidFill>
                  <a:srgbClr val="92D050"/>
                </a:solidFill>
                <a:latin typeface="Bell MT" pitchFamily="18" charset="0"/>
              </a:rPr>
              <a:t>Les objectifs principaux </a:t>
            </a:r>
          </a:p>
          <a:p>
            <a:pPr algn="ctr">
              <a:buNone/>
            </a:pPr>
            <a:r>
              <a:rPr lang="fr-FR" sz="2000" i="1" dirty="0">
                <a:solidFill>
                  <a:srgbClr val="0070C0"/>
                </a:solidFill>
                <a:latin typeface="Bell MT" pitchFamily="18" charset="0"/>
              </a:rPr>
              <a:t>Our main goals </a:t>
            </a:r>
          </a:p>
        </p:txBody>
      </p:sp>
      <p:sp>
        <p:nvSpPr>
          <p:cNvPr id="13" name="Rectangle 12"/>
          <p:cNvSpPr/>
          <p:nvPr/>
        </p:nvSpPr>
        <p:spPr>
          <a:xfrm>
            <a:off x="0" y="6488668"/>
            <a:ext cx="9144000" cy="292388"/>
          </a:xfrm>
          <a:prstGeom prst="rect">
            <a:avLst/>
          </a:prstGeom>
        </p:spPr>
        <p:txBody>
          <a:bodyPr wrap="square">
            <a:spAutoFit/>
          </a:bodyPr>
          <a:lstStyle/>
          <a:p>
            <a:pPr algn="ctr">
              <a:buNone/>
            </a:pPr>
            <a:r>
              <a:rPr lang="fr-FR" sz="1300">
                <a:solidFill>
                  <a:schemeClr val="bg1"/>
                </a:solidFill>
                <a:latin typeface="Bell MT" pitchFamily="18" charset="0"/>
              </a:rPr>
              <a:t>Octobre 2019</a:t>
            </a:r>
            <a:endParaRPr lang="fr-FR" sz="1300" dirty="0">
              <a:solidFill>
                <a:schemeClr val="bg1"/>
              </a:solidFill>
              <a:latin typeface="Bell MT" pitchFamily="18" charset="0"/>
            </a:endParaRPr>
          </a:p>
        </p:txBody>
      </p:sp>
      <p:graphicFrame>
        <p:nvGraphicFramePr>
          <p:cNvPr id="4" name="Diagramme 3"/>
          <p:cNvGraphicFramePr/>
          <p:nvPr/>
        </p:nvGraphicFramePr>
        <p:xfrm>
          <a:off x="107503" y="1484784"/>
          <a:ext cx="8952285" cy="5003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ZoneTexte 10">
            <a:extLst>
              <a:ext uri="{FF2B5EF4-FFF2-40B4-BE49-F238E27FC236}">
                <a16:creationId xmlns:a16="http://schemas.microsoft.com/office/drawing/2014/main" id="{7111E268-D460-4FBE-8821-09788AE52BBB}"/>
              </a:ext>
            </a:extLst>
          </p:cNvPr>
          <p:cNvSpPr txBox="1"/>
          <p:nvPr/>
        </p:nvSpPr>
        <p:spPr>
          <a:xfrm>
            <a:off x="6012160" y="66690"/>
            <a:ext cx="3047629" cy="553998"/>
          </a:xfrm>
          <a:prstGeom prst="rect">
            <a:avLst/>
          </a:prstGeom>
          <a:noFill/>
        </p:spPr>
        <p:txBody>
          <a:bodyPr wrap="none" rtlCol="0">
            <a:spAutoFit/>
          </a:bodyPr>
          <a:lstStyle/>
          <a:p>
            <a:r>
              <a:rPr lang="fr-FR" sz="3000" b="1" dirty="0">
                <a:solidFill>
                  <a:srgbClr val="0070C0"/>
                </a:solidFill>
                <a:latin typeface="Californian FB" pitchFamily="18" charset="0"/>
              </a:rPr>
              <a:t>ANJARA</a:t>
            </a:r>
            <a:r>
              <a:rPr lang="fr-FR" sz="3000" b="1" dirty="0">
                <a:solidFill>
                  <a:schemeClr val="accent3"/>
                </a:solidFill>
                <a:latin typeface="Bell MT" pitchFamily="18" charset="0"/>
              </a:rPr>
              <a:t>BIRIKY</a:t>
            </a:r>
          </a:p>
        </p:txBody>
      </p:sp>
      <p:cxnSp>
        <p:nvCxnSpPr>
          <p:cNvPr id="12" name="Connecteur droit 11">
            <a:extLst>
              <a:ext uri="{FF2B5EF4-FFF2-40B4-BE49-F238E27FC236}">
                <a16:creationId xmlns:a16="http://schemas.microsoft.com/office/drawing/2014/main" id="{B94CE34C-116A-4AF5-AC05-CEE9464B1BAA}"/>
              </a:ext>
            </a:extLst>
          </p:cNvPr>
          <p:cNvCxnSpPr/>
          <p:nvPr/>
        </p:nvCxnSpPr>
        <p:spPr>
          <a:xfrm>
            <a:off x="0" y="692696"/>
            <a:ext cx="9144000" cy="0"/>
          </a:xfrm>
          <a:prstGeom prst="line">
            <a:avLst/>
          </a:prstGeom>
          <a:ln w="127000">
            <a:gradFill flip="none" rotWithShape="1">
              <a:gsLst>
                <a:gs pos="100000">
                  <a:srgbClr val="0070C0"/>
                </a:gs>
                <a:gs pos="0">
                  <a:schemeClr val="accent3"/>
                </a:gs>
                <a:gs pos="100000">
                  <a:schemeClr val="tx1"/>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596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DDA68E-54D7-4955-8499-0DF4030C09E0}" type="slidenum">
              <a:rPr lang="fr-FR" smtClean="0"/>
              <a:pPr/>
              <a:t>9</a:t>
            </a:fld>
            <a:endParaRPr lang="fr-FR"/>
          </a:p>
        </p:txBody>
      </p:sp>
      <p:sp>
        <p:nvSpPr>
          <p:cNvPr id="5" name="ZoneTexte 4"/>
          <p:cNvSpPr txBox="1"/>
          <p:nvPr/>
        </p:nvSpPr>
        <p:spPr>
          <a:xfrm>
            <a:off x="1043607" y="2492896"/>
            <a:ext cx="7200801" cy="1246495"/>
          </a:xfrm>
          <a:prstGeom prst="rect">
            <a:avLst/>
          </a:prstGeom>
          <a:noFill/>
        </p:spPr>
        <p:txBody>
          <a:bodyPr wrap="square" rtlCol="0">
            <a:spAutoFit/>
          </a:bodyPr>
          <a:lstStyle/>
          <a:p>
            <a:pPr algn="ctr"/>
            <a:r>
              <a:rPr lang="en-US" sz="2500" b="1" dirty="0">
                <a:solidFill>
                  <a:srgbClr val="76B531"/>
                </a:solidFill>
                <a:latin typeface="Bell MT" panose="02020503060305020303" pitchFamily="18" charset="0"/>
              </a:rPr>
              <a:t>2019-2020 </a:t>
            </a:r>
            <a:r>
              <a:rPr lang="en-US" sz="2500" b="1" dirty="0" err="1">
                <a:solidFill>
                  <a:srgbClr val="76B531"/>
                </a:solidFill>
                <a:latin typeface="Bell MT" panose="02020503060305020303" pitchFamily="18" charset="0"/>
              </a:rPr>
              <a:t>en</a:t>
            </a:r>
            <a:r>
              <a:rPr lang="en-US" sz="2500" b="1" dirty="0">
                <a:solidFill>
                  <a:srgbClr val="76B531"/>
                </a:solidFill>
                <a:latin typeface="Bell MT" panose="02020503060305020303" pitchFamily="18" charset="0"/>
              </a:rPr>
              <a:t> </a:t>
            </a:r>
            <a:r>
              <a:rPr lang="en-US" sz="2500" b="1" dirty="0" err="1">
                <a:solidFill>
                  <a:srgbClr val="76B531"/>
                </a:solidFill>
                <a:latin typeface="Bell MT" panose="02020503060305020303" pitchFamily="18" charset="0"/>
              </a:rPr>
              <a:t>quelques</a:t>
            </a:r>
            <a:r>
              <a:rPr lang="en-US" sz="2500" b="1" dirty="0">
                <a:solidFill>
                  <a:srgbClr val="76B531"/>
                </a:solidFill>
                <a:latin typeface="Bell MT" panose="02020503060305020303" pitchFamily="18" charset="0"/>
              </a:rPr>
              <a:t> </a:t>
            </a:r>
            <a:r>
              <a:rPr lang="en-US" sz="2500" b="1" dirty="0" err="1">
                <a:solidFill>
                  <a:srgbClr val="76B531"/>
                </a:solidFill>
                <a:latin typeface="Bell MT" panose="02020503060305020303" pitchFamily="18" charset="0"/>
              </a:rPr>
              <a:t>chiffres</a:t>
            </a:r>
            <a:endParaRPr lang="en-US" sz="2500" b="1" dirty="0">
              <a:solidFill>
                <a:srgbClr val="76B531"/>
              </a:solidFill>
              <a:latin typeface="Bell MT" panose="02020503060305020303" pitchFamily="18" charset="0"/>
            </a:endParaRPr>
          </a:p>
          <a:p>
            <a:pPr algn="ctr"/>
            <a:endParaRPr lang="en-US" sz="2500" b="1" i="1" dirty="0">
              <a:solidFill>
                <a:srgbClr val="76B531"/>
              </a:solidFill>
              <a:latin typeface="Bell MT" panose="02020503060305020303" pitchFamily="18" charset="0"/>
            </a:endParaRPr>
          </a:p>
          <a:p>
            <a:pPr algn="ctr"/>
            <a:r>
              <a:rPr lang="en-US" sz="2500" i="1" dirty="0">
                <a:solidFill>
                  <a:schemeClr val="accent5"/>
                </a:solidFill>
                <a:latin typeface="Bell MT" panose="02020503060305020303" pitchFamily="18" charset="0"/>
              </a:rPr>
              <a:t>Main figures for 2019-2020 school year</a:t>
            </a:r>
          </a:p>
        </p:txBody>
      </p:sp>
      <p:pic>
        <p:nvPicPr>
          <p:cNvPr id="17" name="Image 16">
            <a:extLst>
              <a:ext uri="{FF2B5EF4-FFF2-40B4-BE49-F238E27FC236}">
                <a16:creationId xmlns:a16="http://schemas.microsoft.com/office/drawing/2014/main" id="{5839B47E-06F6-4FD8-90B2-24C83F99860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3882" y="4848567"/>
            <a:ext cx="1216235" cy="1156592"/>
          </a:xfrm>
          <a:prstGeom prst="rect">
            <a:avLst/>
          </a:prstGeom>
          <a:noFill/>
          <a:ln>
            <a:noFill/>
          </a:ln>
        </p:spPr>
      </p:pic>
      <p:sp>
        <p:nvSpPr>
          <p:cNvPr id="10" name="ZoneTexte 9">
            <a:extLst>
              <a:ext uri="{FF2B5EF4-FFF2-40B4-BE49-F238E27FC236}">
                <a16:creationId xmlns:a16="http://schemas.microsoft.com/office/drawing/2014/main" id="{C2128410-B5D3-479C-A756-DC750EDD71D6}"/>
              </a:ext>
            </a:extLst>
          </p:cNvPr>
          <p:cNvSpPr txBox="1"/>
          <p:nvPr/>
        </p:nvSpPr>
        <p:spPr>
          <a:xfrm>
            <a:off x="6012160" y="66690"/>
            <a:ext cx="3047629" cy="553998"/>
          </a:xfrm>
          <a:prstGeom prst="rect">
            <a:avLst/>
          </a:prstGeom>
          <a:noFill/>
        </p:spPr>
        <p:txBody>
          <a:bodyPr wrap="none" rtlCol="0">
            <a:spAutoFit/>
          </a:bodyPr>
          <a:lstStyle/>
          <a:p>
            <a:r>
              <a:rPr lang="fr-FR" sz="3000" b="1" dirty="0">
                <a:solidFill>
                  <a:srgbClr val="0070C0"/>
                </a:solidFill>
                <a:latin typeface="Californian FB" pitchFamily="18" charset="0"/>
              </a:rPr>
              <a:t>ANJARA</a:t>
            </a:r>
            <a:r>
              <a:rPr lang="fr-FR" sz="3000" b="1" dirty="0">
                <a:solidFill>
                  <a:schemeClr val="accent3"/>
                </a:solidFill>
                <a:latin typeface="Bell MT" pitchFamily="18" charset="0"/>
              </a:rPr>
              <a:t>BIRIKY</a:t>
            </a:r>
          </a:p>
        </p:txBody>
      </p:sp>
      <p:cxnSp>
        <p:nvCxnSpPr>
          <p:cNvPr id="15" name="Connecteur droit 14">
            <a:extLst>
              <a:ext uri="{FF2B5EF4-FFF2-40B4-BE49-F238E27FC236}">
                <a16:creationId xmlns:a16="http://schemas.microsoft.com/office/drawing/2014/main" id="{4A7DAB34-5FA4-4499-81F9-7CF5DAF84E9D}"/>
              </a:ext>
            </a:extLst>
          </p:cNvPr>
          <p:cNvCxnSpPr/>
          <p:nvPr/>
        </p:nvCxnSpPr>
        <p:spPr>
          <a:xfrm>
            <a:off x="0" y="692696"/>
            <a:ext cx="9144000" cy="0"/>
          </a:xfrm>
          <a:prstGeom prst="line">
            <a:avLst/>
          </a:prstGeom>
          <a:ln w="127000">
            <a:gradFill flip="none" rotWithShape="1">
              <a:gsLst>
                <a:gs pos="100000">
                  <a:srgbClr val="0070C0"/>
                </a:gs>
                <a:gs pos="0">
                  <a:schemeClr val="accent3"/>
                </a:gs>
                <a:gs pos="100000">
                  <a:schemeClr val="tx1"/>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73122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101</TotalTime>
  <Words>2308</Words>
  <Application>Microsoft Office PowerPoint</Application>
  <PresentationFormat>Affichage à l'écran (4:3)</PresentationFormat>
  <Paragraphs>305</Paragraphs>
  <Slides>22</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Arial</vt:lpstr>
      <vt:lpstr>Bell MT</vt:lpstr>
      <vt:lpstr>Calibri</vt:lpstr>
      <vt:lpstr>Californian FB</vt:lpstr>
      <vt:lpstr>Freestyle Script</vt:lpstr>
      <vt:lpstr>Stencil</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TAH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confo</dc:creator>
  <cp:lastModifiedBy>tahina ralambozafy</cp:lastModifiedBy>
  <cp:revision>789</cp:revision>
  <cp:lastPrinted>2018-07-26T12:42:33Z</cp:lastPrinted>
  <dcterms:created xsi:type="dcterms:W3CDTF">2013-08-18T08:56:44Z</dcterms:created>
  <dcterms:modified xsi:type="dcterms:W3CDTF">2020-11-01T09:48:53Z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731107388</vt:i4>
  </property>
  <property fmtid="{D5CDD505-2E9C-101B-9397-08002B2CF9AE}" pid="4" name="_EmailSubject">
    <vt:lpwstr>AG</vt:lpwstr>
  </property>
  <property fmtid="{D5CDD505-2E9C-101B-9397-08002B2CF9AE}" pid="5" name="_AuthorEmail">
    <vt:lpwstr>tahina.ranaivo@amundi.com</vt:lpwstr>
  </property>
  <property fmtid="{D5CDD505-2E9C-101B-9397-08002B2CF9AE}" pid="6" name="_AuthorEmailDisplayName">
    <vt:lpwstr>Ranaivo Tahina (AMUNDI)</vt:lpwstr>
  </property>
  <property fmtid="{D5CDD505-2E9C-101B-9397-08002B2CF9AE}" pid="7" name="_PreviousAdHocReviewCycleID">
    <vt:i4>-1025914775</vt:i4>
  </property>
</Properties>
</file>